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6" r:id="rId2"/>
    <p:sldId id="271" r:id="rId3"/>
    <p:sldId id="272" r:id="rId4"/>
    <p:sldId id="273" r:id="rId5"/>
    <p:sldId id="274" r:id="rId6"/>
    <p:sldId id="277" r:id="rId7"/>
    <p:sldId id="278" r:id="rId8"/>
    <p:sldId id="281" r:id="rId9"/>
    <p:sldId id="270" r:id="rId10"/>
    <p:sldId id="264" r:id="rId11"/>
    <p:sldId id="26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udlarek, Karen" initials="SK" lastIdx="1" clrIdx="0">
    <p:extLst>
      <p:ext uri="{19B8F6BF-5375-455C-9EA6-DF929625EA0E}">
        <p15:presenceInfo xmlns:p15="http://schemas.microsoft.com/office/powerpoint/2012/main" userId="S-1-5-21-823518204-1303643608-725345543-83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99"/>
    <a:srgbClr val="FF505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1678" autoAdjust="0"/>
  </p:normalViewPr>
  <p:slideViewPr>
    <p:cSldViewPr snapToGrid="0">
      <p:cViewPr varScale="1">
        <p:scale>
          <a:sx n="88" d="100"/>
          <a:sy n="88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F525-9673-4CC9-9D7E-A056AF481228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41AC-0B52-4B41-A432-0A0A02E2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1AC-0B52-4B41-A432-0A0A02E2F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F1E3-59EE-4962-8FE2-93ABF36DE82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897D-F6A8-4DAC-9BA5-0B99B369F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2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Conference on Bayesian Modeling, Computation, and Applications: in honor of Lynn Kuo (LK-70)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of Statistics, University of Connecticut &amp; Fellow ASA</a:t>
            </a:r>
          </a:p>
          <a:p>
            <a:r>
              <a:rPr lang="en-US" dirty="0" smtClean="0"/>
              <a:t>Joined UConn in 1986</a:t>
            </a:r>
          </a:p>
          <a:p>
            <a:r>
              <a:rPr lang="en-US" dirty="0" smtClean="0"/>
              <a:t>Ph.D</a:t>
            </a:r>
            <a:r>
              <a:rPr lang="en-US" dirty="0"/>
              <a:t>. (1980), from the Department of Mathematics, University of California at Los Angeles</a:t>
            </a:r>
          </a:p>
          <a:p>
            <a:r>
              <a:rPr lang="en-US" dirty="0"/>
              <a:t>RESEARCH INTERESTS: Bioinformatics, Biostatistics, Computational Statistics, Decision </a:t>
            </a:r>
            <a:r>
              <a:rPr lang="en-US" dirty="0" smtClean="0"/>
              <a:t>Theory, Empirical </a:t>
            </a:r>
            <a:r>
              <a:rPr lang="en-US" dirty="0"/>
              <a:t>Bayes </a:t>
            </a:r>
            <a:r>
              <a:rPr lang="en-US" dirty="0" smtClean="0"/>
              <a:t>Estimation, </a:t>
            </a:r>
            <a:r>
              <a:rPr lang="en-US" dirty="0"/>
              <a:t>Longitudinal Data </a:t>
            </a:r>
            <a:r>
              <a:rPr lang="en-US" dirty="0" smtClean="0"/>
              <a:t>Analysis, </a:t>
            </a:r>
            <a:r>
              <a:rPr lang="en-US" dirty="0"/>
              <a:t>Nonparametric Bayesian Statistics,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Software Reliability, </a:t>
            </a:r>
            <a:r>
              <a:rPr lang="en-US" dirty="0" smtClean="0"/>
              <a:t>Survey Sampling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Survival </a:t>
            </a:r>
            <a:r>
              <a:rPr lang="en-US" dirty="0"/>
              <a:t>Analysis</a:t>
            </a:r>
          </a:p>
          <a:p>
            <a:endParaRPr lang="en-US" dirty="0"/>
          </a:p>
        </p:txBody>
      </p:sp>
      <p:pic>
        <p:nvPicPr>
          <p:cNvPr id="1026" name="Picture 2" descr="Description: Description: Description: 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416" y="4558466"/>
            <a:ext cx="3124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LK as an integrated part of the department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899" y="1967073"/>
            <a:ext cx="7988388" cy="47688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54" y="2605851"/>
            <a:ext cx="5210902" cy="3524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39" y="2605851"/>
            <a:ext cx="3553321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690688"/>
            <a:ext cx="5344271" cy="352474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9605"/>
            <a:ext cx="65040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HAPPY BIRTHDAY TO LYNN KUO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2162908"/>
            <a:ext cx="9566031" cy="6137031"/>
          </a:xfrm>
        </p:spPr>
      </p:pic>
    </p:spTree>
    <p:extLst>
      <p:ext uri="{BB962C8B-B14F-4D97-AF65-F5344CB8AC3E}">
        <p14:creationId xmlns:p14="http://schemas.microsoft.com/office/powerpoint/2010/main" val="38123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Positions / Fellowships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Department of Mathematics, National Taiwan </a:t>
            </a:r>
            <a:r>
              <a:rPr lang="en-US" dirty="0" smtClean="0"/>
              <a:t>University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Department of Community Medicine and Health Care, </a:t>
            </a:r>
            <a:r>
              <a:rPr lang="en-US" dirty="0" smtClean="0"/>
              <a:t>UCHC</a:t>
            </a:r>
            <a:endParaRPr lang="en-US" dirty="0"/>
          </a:p>
          <a:p>
            <a:r>
              <a:rPr lang="en-US" dirty="0" smtClean="0"/>
              <a:t> Department </a:t>
            </a:r>
            <a:r>
              <a:rPr lang="en-US" dirty="0"/>
              <a:t>of Statistics, Stanford </a:t>
            </a:r>
            <a:r>
              <a:rPr lang="en-US" dirty="0" smtClean="0"/>
              <a:t>University </a:t>
            </a:r>
          </a:p>
          <a:p>
            <a:r>
              <a:rPr lang="en-US" dirty="0" smtClean="0"/>
              <a:t> Department </a:t>
            </a:r>
            <a:r>
              <a:rPr lang="en-US" dirty="0"/>
              <a:t>of Operations Research, Naval Postgraduate School, </a:t>
            </a:r>
            <a:r>
              <a:rPr lang="en-US" dirty="0" smtClean="0"/>
              <a:t>Monterey</a:t>
            </a:r>
          </a:p>
          <a:p>
            <a:r>
              <a:rPr lang="en-US" dirty="0" smtClean="0"/>
              <a:t> Division </a:t>
            </a:r>
            <a:r>
              <a:rPr lang="en-US" dirty="0"/>
              <a:t>of Statistics, University of California at </a:t>
            </a:r>
            <a:r>
              <a:rPr lang="en-US" dirty="0" smtClean="0"/>
              <a:t>Davis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ASA/USDA</a:t>
            </a:r>
            <a:r>
              <a:rPr lang="en-US" dirty="0"/>
              <a:t>, Statistical Survey Institute, Statistical Reporting Service, Research Division, </a:t>
            </a:r>
            <a:r>
              <a:rPr lang="en-US" dirty="0" smtClean="0"/>
              <a:t>        	USDA, </a:t>
            </a:r>
            <a:r>
              <a:rPr lang="en-US" dirty="0"/>
              <a:t>Washington, </a:t>
            </a:r>
            <a:r>
              <a:rPr lang="en-US" dirty="0" smtClean="0"/>
              <a:t>DC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of Applied Mathematics and Statistics, State University of New York at Stony </a:t>
            </a:r>
            <a:r>
              <a:rPr lang="en-US" dirty="0" smtClean="0"/>
              <a:t>Brook, NY</a:t>
            </a:r>
            <a:endParaRPr lang="en-US" dirty="0"/>
          </a:p>
          <a:p>
            <a:r>
              <a:rPr lang="en-US" dirty="0" smtClean="0"/>
              <a:t>Department </a:t>
            </a:r>
            <a:r>
              <a:rPr lang="en-US" dirty="0"/>
              <a:t>of Statistics, University of Michigan, Ann </a:t>
            </a:r>
            <a:r>
              <a:rPr lang="en-US" dirty="0" smtClean="0"/>
              <a:t>Arbor. MI </a:t>
            </a:r>
            <a:endParaRPr lang="en-US" dirty="0"/>
          </a:p>
          <a:p>
            <a:r>
              <a:rPr lang="en-US" dirty="0"/>
              <a:t>System Analyst, Deep Space Network Operation, Jet Propulsion Lab., Pasadena, </a:t>
            </a:r>
            <a:r>
              <a:rPr lang="en-US" dirty="0" smtClean="0"/>
              <a:t>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Notable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Bioassay Design, </a:t>
            </a:r>
            <a:r>
              <a:rPr lang="en-US" i="1" dirty="0"/>
              <a:t>Annals of </a:t>
            </a:r>
            <a:r>
              <a:rPr lang="en-US" i="1" dirty="0" smtClean="0"/>
              <a:t>Statistics, </a:t>
            </a:r>
            <a:r>
              <a:rPr lang="en-US" dirty="0" smtClean="0"/>
              <a:t>1983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Admissibility of the Empirical Distribution Function, (with M.P. Cohen), </a:t>
            </a:r>
            <a:r>
              <a:rPr lang="en-US" i="1" dirty="0"/>
              <a:t>Annals of </a:t>
            </a:r>
            <a:r>
              <a:rPr lang="en-US" i="1" dirty="0" smtClean="0"/>
              <a:t>Statistics, </a:t>
            </a:r>
            <a:r>
              <a:rPr lang="en-US" dirty="0" smtClean="0"/>
              <a:t>1985</a:t>
            </a:r>
          </a:p>
          <a:p>
            <a:endParaRPr lang="en-US" dirty="0"/>
          </a:p>
          <a:p>
            <a:r>
              <a:rPr lang="en-US" dirty="0"/>
              <a:t>Computations of Mixtures of </a:t>
            </a:r>
            <a:r>
              <a:rPr lang="en-US" dirty="0" err="1"/>
              <a:t>Dirichlet</a:t>
            </a:r>
            <a:r>
              <a:rPr lang="en-US" dirty="0"/>
              <a:t> Processes, </a:t>
            </a:r>
            <a:r>
              <a:rPr lang="en-US" i="1" dirty="0"/>
              <a:t>SIAM Journal on Scientific and Statistical Computing</a:t>
            </a:r>
            <a:r>
              <a:rPr lang="en-US" dirty="0"/>
              <a:t>, </a:t>
            </a:r>
            <a:r>
              <a:rPr lang="en-US" dirty="0" smtClean="0"/>
              <a:t>1986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Linear </a:t>
            </a:r>
            <a:r>
              <a:rPr lang="en-US" dirty="0"/>
              <a:t>Bayes Estimators of the Potency Curve in Bioassay, </a:t>
            </a:r>
            <a:r>
              <a:rPr lang="en-US" i="1" dirty="0" err="1" smtClean="0"/>
              <a:t>Biometrika</a:t>
            </a:r>
            <a:r>
              <a:rPr lang="en-US" i="1" dirty="0" smtClean="0"/>
              <a:t>, </a:t>
            </a:r>
            <a:r>
              <a:rPr lang="en-US" dirty="0" smtClean="0"/>
              <a:t>1988</a:t>
            </a:r>
            <a:endParaRPr lang="en-US" dirty="0"/>
          </a:p>
          <a:p>
            <a:r>
              <a:rPr lang="en-US" dirty="0"/>
              <a:t>Composite Estimation of Totals for Livestock Surveys, </a:t>
            </a:r>
            <a:r>
              <a:rPr lang="en-US" i="1" dirty="0"/>
              <a:t>Journal of American Statistical </a:t>
            </a:r>
            <a:r>
              <a:rPr lang="en-US" i="1" dirty="0" smtClean="0"/>
              <a:t>Association, </a:t>
            </a:r>
            <a:r>
              <a:rPr lang="en-US" dirty="0" smtClean="0"/>
              <a:t>1989</a:t>
            </a:r>
            <a:endParaRPr lang="en-US" dirty="0"/>
          </a:p>
          <a:p>
            <a:r>
              <a:rPr lang="en-US" dirty="0"/>
              <a:t>On the Admissibility of the Linear Estimators of the Poisson Mean Using </a:t>
            </a:r>
            <a:r>
              <a:rPr lang="en-US" dirty="0" err="1"/>
              <a:t>Linex</a:t>
            </a:r>
            <a:r>
              <a:rPr lang="en-US" dirty="0"/>
              <a:t> Loss Functions, (with D.K. Dey), </a:t>
            </a:r>
            <a:r>
              <a:rPr lang="en-US" i="1" dirty="0"/>
              <a:t>Statistics and </a:t>
            </a:r>
            <a:r>
              <a:rPr lang="en-US" i="1" dirty="0" smtClean="0"/>
              <a:t>Decisions, </a:t>
            </a:r>
            <a:r>
              <a:rPr lang="en-US" dirty="0" smtClean="0"/>
              <a:t>1990</a:t>
            </a:r>
            <a:endParaRPr lang="en-US" dirty="0"/>
          </a:p>
          <a:p>
            <a:r>
              <a:rPr lang="en-US" dirty="0"/>
              <a:t>A New Empirical Bayes Estimator with Type II Censored Data, (with D.K. Dey), </a:t>
            </a:r>
            <a:r>
              <a:rPr lang="en-US" i="1" dirty="0"/>
              <a:t>Computational Statistics &amp; Data Analysis</a:t>
            </a:r>
            <a:r>
              <a:rPr lang="en-US" dirty="0"/>
              <a:t>, </a:t>
            </a:r>
            <a:r>
              <a:rPr lang="en-US" dirty="0" smtClean="0"/>
              <a:t>1991 </a:t>
            </a:r>
            <a:endParaRPr lang="en-US" dirty="0"/>
          </a:p>
          <a:p>
            <a:r>
              <a:rPr lang="en-US" dirty="0"/>
              <a:t>Bayes Computations in Survival Models via the Gibbs Samplers, (with A.F.M. Smith), </a:t>
            </a:r>
            <a:r>
              <a:rPr lang="en-US" dirty="0" smtClean="0"/>
              <a:t>1992</a:t>
            </a:r>
            <a:endParaRPr lang="en-US" dirty="0"/>
          </a:p>
          <a:p>
            <a:r>
              <a:rPr lang="en-US" dirty="0"/>
              <a:t>Bayesian Computation for Software Reliability, (with T. Yang), </a:t>
            </a:r>
            <a:r>
              <a:rPr lang="en-US" i="1" dirty="0"/>
              <a:t>Journal of Computational and Graphical Statistics</a:t>
            </a:r>
            <a:r>
              <a:rPr lang="en-US" dirty="0"/>
              <a:t>, </a:t>
            </a:r>
            <a:r>
              <a:rPr lang="en-US" dirty="0" smtClean="0"/>
              <a:t>1995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Nonparametric Bayesian Bioassay Including Ordered </a:t>
            </a:r>
            <a:r>
              <a:rPr lang="en-US" dirty="0" err="1"/>
              <a:t>Polytomous</a:t>
            </a:r>
            <a:r>
              <a:rPr lang="en-US" dirty="0"/>
              <a:t> Response, (with A. E. Gelfand), </a:t>
            </a:r>
            <a:r>
              <a:rPr lang="en-US" i="1" dirty="0" err="1" smtClean="0"/>
              <a:t>Biometrika</a:t>
            </a:r>
            <a:r>
              <a:rPr lang="en-US" i="1" dirty="0" smtClean="0"/>
              <a:t>, </a:t>
            </a:r>
            <a:r>
              <a:rPr lang="en-US" dirty="0" smtClean="0"/>
              <a:t>1991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Minimax Estimation of a Variance, (with T.S. Ferguson), </a:t>
            </a:r>
            <a:r>
              <a:rPr lang="en-US" i="1" dirty="0"/>
              <a:t>Annals of the Institute of Statistical Mathematics</a:t>
            </a:r>
            <a:r>
              <a:rPr lang="en-US" dirty="0"/>
              <a:t>, </a:t>
            </a:r>
            <a:r>
              <a:rPr lang="en-US" dirty="0" smtClean="0"/>
              <a:t>1994</a:t>
            </a:r>
            <a:endParaRPr lang="en-US" dirty="0"/>
          </a:p>
          <a:p>
            <a:endParaRPr lang="en-US" dirty="0"/>
          </a:p>
          <a:p>
            <a:r>
              <a:rPr lang="en-US" dirty="0"/>
              <a:t>Bayesian Computation for Nonhomogeneous Poisson Processes in Software Reliability, (with T. Yang), </a:t>
            </a:r>
            <a:r>
              <a:rPr lang="en-US" i="1" dirty="0"/>
              <a:t>Journal of the American Statistical Association</a:t>
            </a:r>
            <a:r>
              <a:rPr lang="en-US" dirty="0"/>
              <a:t>, </a:t>
            </a:r>
            <a:r>
              <a:rPr lang="en-US" dirty="0" smtClean="0"/>
              <a:t>1996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Variable Selection for Regression Models, (with B. Mallick</a:t>
            </a:r>
            <a:r>
              <a:rPr lang="en-US" dirty="0" smtClean="0"/>
              <a:t>), </a:t>
            </a:r>
            <a:r>
              <a:rPr lang="en-US" i="1" dirty="0"/>
              <a:t>Sankhya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, 1998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Discrete Choice Models Based on the Scale Mixtures of Multivariate Normal Distributions, (with Z. Chen), </a:t>
            </a:r>
            <a:r>
              <a:rPr lang="en-US" i="1" dirty="0"/>
              <a:t>Sankhya </a:t>
            </a:r>
            <a:r>
              <a:rPr lang="en-US" i="1" dirty="0" smtClean="0"/>
              <a:t>B, </a:t>
            </a:r>
            <a:r>
              <a:rPr lang="en-US" dirty="0" smtClean="0"/>
              <a:t>2002</a:t>
            </a:r>
            <a:endParaRPr lang="en-US" dirty="0"/>
          </a:p>
          <a:p>
            <a:r>
              <a:rPr lang="en-US" dirty="0" smtClean="0"/>
              <a:t>Bayesian </a:t>
            </a:r>
            <a:r>
              <a:rPr lang="en-US" dirty="0"/>
              <a:t>and Profile Likelihood Change Point Methods for Modeling Cognitive Function Over Time, (with C. Hall, J. Ying, and R. Lipton), </a:t>
            </a:r>
            <a:r>
              <a:rPr lang="en-US" i="1" dirty="0" smtClean="0"/>
              <a:t>Computational </a:t>
            </a:r>
            <a:r>
              <a:rPr lang="en-US" i="1" dirty="0"/>
              <a:t>Statistics and Data Analysis</a:t>
            </a:r>
            <a:r>
              <a:rPr lang="en-US" dirty="0"/>
              <a:t>, 2003 </a:t>
            </a:r>
          </a:p>
          <a:p>
            <a:r>
              <a:rPr lang="en-US" dirty="0"/>
              <a:t>Forecasting Stock Prices Using a Hierarchical Bayesian Approach, (with J. Ying, G. </a:t>
            </a:r>
            <a:r>
              <a:rPr lang="en-US" dirty="0" err="1"/>
              <a:t>Seow</a:t>
            </a:r>
            <a:r>
              <a:rPr lang="en-US" dirty="0"/>
              <a:t>), </a:t>
            </a:r>
            <a:r>
              <a:rPr lang="en-US" i="1" dirty="0"/>
              <a:t>Journal of Forecasting</a:t>
            </a:r>
            <a:r>
              <a:rPr lang="en-US" dirty="0"/>
              <a:t>, </a:t>
            </a:r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Detecting Differentially Expressed Genes Using Calibrated Bayes Factors (with F. Yu, and M. H. Chen), </a:t>
            </a:r>
            <a:r>
              <a:rPr lang="en-US" i="1" dirty="0"/>
              <a:t>Statistica Sinica</a:t>
            </a:r>
            <a:r>
              <a:rPr lang="en-US" dirty="0"/>
              <a:t>, </a:t>
            </a:r>
            <a:r>
              <a:rPr lang="en-US" dirty="0" smtClean="0"/>
              <a:t>2008 </a:t>
            </a:r>
            <a:endParaRPr lang="en-US" dirty="0"/>
          </a:p>
          <a:p>
            <a:r>
              <a:rPr lang="en-US" dirty="0"/>
              <a:t>Bayesian Hierarchical Modeling and Selection of Differentially Expressed Genes for the EST Data, (with F. Yu, M-H. Chen, P. Huang &amp; W. Wang), </a:t>
            </a:r>
            <a:r>
              <a:rPr lang="en-US" i="1" dirty="0"/>
              <a:t>Biometrics</a:t>
            </a:r>
            <a:r>
              <a:rPr lang="en-US" dirty="0"/>
              <a:t>, </a:t>
            </a:r>
            <a:r>
              <a:rPr lang="en-US" dirty="0" smtClean="0"/>
              <a:t>2011</a:t>
            </a:r>
            <a:endParaRPr lang="en-US" dirty="0"/>
          </a:p>
          <a:p>
            <a:r>
              <a:rPr lang="en-US" dirty="0"/>
              <a:t>Estimating Bayesian Phylogenetic Information Content (with P.O. Lewis, M.H. Chen, L.A. Lewis, K. </a:t>
            </a:r>
            <a:r>
              <a:rPr lang="en-US" dirty="0" err="1"/>
              <a:t>Fučíková</a:t>
            </a:r>
            <a:r>
              <a:rPr lang="en-US" dirty="0"/>
              <a:t>, S. </a:t>
            </a:r>
            <a:r>
              <a:rPr lang="en-US" dirty="0" err="1"/>
              <a:t>Neupane</a:t>
            </a:r>
            <a:r>
              <a:rPr lang="en-US" dirty="0"/>
              <a:t>, Y. B. Wang, and D. Shi) </a:t>
            </a:r>
            <a:r>
              <a:rPr lang="en-US" i="1" dirty="0"/>
              <a:t>Systematic Biology, </a:t>
            </a:r>
            <a:r>
              <a:rPr lang="en-US" i="1" dirty="0" smtClean="0"/>
              <a:t>2016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Ph.D. students adviser and associate adviser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Lynn has produced 13 Ph.D. </a:t>
            </a:r>
            <a:r>
              <a:rPr lang="en-US" dirty="0" smtClean="0"/>
              <a:t>students,  </a:t>
            </a:r>
            <a:r>
              <a:rPr lang="en-US" dirty="0"/>
              <a:t>they </a:t>
            </a:r>
            <a:r>
              <a:rPr lang="en-US" dirty="0" smtClean="0"/>
              <a:t>are well placed  </a:t>
            </a:r>
            <a:r>
              <a:rPr lang="en-US" dirty="0"/>
              <a:t>in academics, government and industries</a:t>
            </a:r>
          </a:p>
          <a:p>
            <a:r>
              <a:rPr lang="en-US" dirty="0"/>
              <a:t>Currently quite a few </a:t>
            </a:r>
            <a:r>
              <a:rPr lang="en-US" dirty="0" smtClean="0"/>
              <a:t>students are working under her supervision</a:t>
            </a:r>
            <a:endParaRPr lang="en-US" dirty="0"/>
          </a:p>
          <a:p>
            <a:r>
              <a:rPr lang="en-US" dirty="0"/>
              <a:t>She was also associate adviser of many </a:t>
            </a:r>
            <a:r>
              <a:rPr lang="en-US" dirty="0" smtClean="0"/>
              <a:t>students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09" y="3854539"/>
            <a:ext cx="4410691" cy="302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97" y="3790522"/>
            <a:ext cx="4391638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LK as an integrated part of the department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9563"/>
            <a:ext cx="5306165" cy="3562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48" y="2949563"/>
            <a:ext cx="5353797" cy="36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647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Conference on Bayesian Modeling, Computation, and Applications: in honor of Lynn Kuo (LK-70)</vt:lpstr>
      <vt:lpstr>Visiting Positions / Fellowships</vt:lpstr>
      <vt:lpstr>   Notable Publications</vt:lpstr>
      <vt:lpstr>Notable Publications</vt:lpstr>
      <vt:lpstr>Notable Publications</vt:lpstr>
      <vt:lpstr>Notable Publications</vt:lpstr>
      <vt:lpstr>Notable Publications</vt:lpstr>
      <vt:lpstr>Ph.D. students adviser and associate adviser</vt:lpstr>
      <vt:lpstr>LK as an integrated part of the department</vt:lpstr>
      <vt:lpstr>LK as an integrated part of the department</vt:lpstr>
      <vt:lpstr> </vt:lpstr>
      <vt:lpstr>             HAPPY BIRTHDAY TO LYNN KUO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kdp06002</dc:creator>
  <cp:lastModifiedBy>Dey, Dipak</cp:lastModifiedBy>
  <cp:revision>54</cp:revision>
  <dcterms:created xsi:type="dcterms:W3CDTF">2015-07-27T13:37:59Z</dcterms:created>
  <dcterms:modified xsi:type="dcterms:W3CDTF">2018-05-10T15:38:01Z</dcterms:modified>
</cp:coreProperties>
</file>