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90" r:id="rId2"/>
    <p:sldId id="321" r:id="rId3"/>
    <p:sldId id="327" r:id="rId4"/>
    <p:sldId id="326" r:id="rId5"/>
    <p:sldId id="328" r:id="rId6"/>
    <p:sldId id="329" r:id="rId7"/>
    <p:sldId id="330" r:id="rId8"/>
    <p:sldId id="331" r:id="rId9"/>
    <p:sldId id="332" r:id="rId10"/>
    <p:sldId id="374" r:id="rId11"/>
    <p:sldId id="337" r:id="rId12"/>
    <p:sldId id="373" r:id="rId13"/>
    <p:sldId id="361" r:id="rId14"/>
    <p:sldId id="349" r:id="rId15"/>
    <p:sldId id="350" r:id="rId16"/>
    <p:sldId id="352" r:id="rId17"/>
    <p:sldId id="353" r:id="rId18"/>
    <p:sldId id="354" r:id="rId19"/>
    <p:sldId id="360" r:id="rId20"/>
    <p:sldId id="355" r:id="rId21"/>
    <p:sldId id="362" r:id="rId22"/>
    <p:sldId id="370" r:id="rId23"/>
    <p:sldId id="371" r:id="rId24"/>
    <p:sldId id="372" r:id="rId25"/>
    <p:sldId id="368" r:id="rId26"/>
    <p:sldId id="369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157" autoAdjust="0"/>
    <p:restoredTop sz="90929"/>
  </p:normalViewPr>
  <p:slideViewPr>
    <p:cSldViewPr>
      <p:cViewPr varScale="1">
        <p:scale>
          <a:sx n="69" d="100"/>
          <a:sy n="69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692D1B6-D7AD-4979-977A-14FFE6806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781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71621221-5FE4-4AAA-810F-F90EFF82F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16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Oncology: </a:t>
            </a:r>
          </a:p>
          <a:p>
            <a:r>
              <a:rPr lang="en-US" altLang="en-US" smtClean="0"/>
              <a:t>phase I and II population are usually different. </a:t>
            </a:r>
          </a:p>
          <a:p>
            <a:r>
              <a:rPr lang="en-US" altLang="en-US" smtClean="0"/>
              <a:t>Improvement in safety profile for new generation of therapy</a:t>
            </a:r>
          </a:p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7FD2AE-A982-4026-9E2A-42B1A0A95448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C88666-519C-4D92-AA9F-6AB081570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7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254F-FA39-411D-A99D-614D9A1F5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71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AD05-E60A-4C36-945C-E10FDB840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87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3A7A-8E24-4E19-ACF7-CE8AE22D4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77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0398-6B36-4DEF-87FD-9D289C23F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22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27B3-4F8B-4831-B8C2-BF89DE40C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83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CDC5-448D-4976-9AC6-DF91950EB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55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BB1AE-FDCB-459C-BB30-2CC5328DA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E609E-929D-4A88-B409-92C4CD919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50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2B21-CA69-484B-9602-B9B641534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39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6489-48B9-4CF0-B65B-752FF8DB5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0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0929FB-C587-4A0E-A1AF-ACE4F4F191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A9F68-CA16-43D9-BABA-D86B996D484B}" type="slidenum">
              <a:rPr lang="en-US" altLang="en-US" sz="1400" smtClean="0">
                <a:solidFill>
                  <a:schemeClr val="bg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u="sng" dirty="0" smtClean="0"/>
              <a:t>An Innovative Design to combine a </a:t>
            </a:r>
            <a:r>
              <a:rPr lang="en-US" altLang="en-US" sz="3200" b="1" u="sng" dirty="0" err="1" smtClean="0"/>
              <a:t>PoC</a:t>
            </a:r>
            <a:r>
              <a:rPr lang="en-US" altLang="en-US" sz="3200" b="1" u="sng" dirty="0" smtClean="0"/>
              <a:t> Study with Dose Range</a:t>
            </a:r>
            <a:endParaRPr lang="en-US" altLang="en-US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Qiqi</a:t>
            </a:r>
            <a:r>
              <a:rPr lang="en-US" altLang="en-US" dirty="0" smtClean="0"/>
              <a:t> Deng, Xiaofei Bai, Naitee Ting</a:t>
            </a:r>
          </a:p>
          <a:p>
            <a:pPr eaLnBrk="1" hangingPunct="1"/>
            <a:r>
              <a:rPr lang="en-US" altLang="en-US" dirty="0" err="1" smtClean="0"/>
              <a:t>Boehringer-Ingelheim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1000" dirty="0" smtClean="0"/>
              <a:t>All points in the slides represent my personal point of view.  They do not necessarily reflect the position of </a:t>
            </a:r>
            <a:r>
              <a:rPr lang="en-US" altLang="en-US" sz="1000" dirty="0" err="1" smtClean="0"/>
              <a:t>Boehringer-Ingelheim</a:t>
            </a:r>
            <a:endParaRPr lang="en-US" altLang="en-US" sz="1000" dirty="0" smtClean="0"/>
          </a:p>
          <a:p>
            <a:pPr eaLnBrk="1" hangingPunct="1"/>
            <a:endParaRPr lang="en-US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Ranging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two treatment groups</a:t>
            </a:r>
          </a:p>
          <a:p>
            <a:r>
              <a:rPr lang="en-US" dirty="0" smtClean="0"/>
              <a:t>Typically three test doses – low, medium, and high</a:t>
            </a:r>
          </a:p>
          <a:p>
            <a:r>
              <a:rPr lang="en-US" dirty="0" smtClean="0"/>
              <a:t>It is recommended to test 4 to 5 doses</a:t>
            </a:r>
          </a:p>
          <a:p>
            <a:r>
              <a:rPr lang="en-US" dirty="0" smtClean="0"/>
              <a:t>Should cover a wide dose range</a:t>
            </a:r>
          </a:p>
          <a:p>
            <a:r>
              <a:rPr lang="en-US" dirty="0" smtClean="0"/>
              <a:t>Design is exploratory in nature</a:t>
            </a:r>
          </a:p>
          <a:p>
            <a:r>
              <a:rPr lang="en-US" dirty="0" smtClean="0"/>
              <a:t>Estimating efficacious doses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3A7A-8E24-4E19-ACF7-CE8AE22D47B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02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Minimum Effective Dose (MinED)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Imagine the difficulty in a PoC study</a:t>
            </a:r>
          </a:p>
          <a:p>
            <a:r>
              <a:rPr lang="en-US" altLang="en-US" smtClean="0"/>
              <a:t>It was MTD in PoC</a:t>
            </a:r>
          </a:p>
          <a:p>
            <a:r>
              <a:rPr lang="en-US" altLang="en-US" smtClean="0"/>
              <a:t>From a dose ranging design, there are multiple test doses</a:t>
            </a:r>
          </a:p>
          <a:p>
            <a:r>
              <a:rPr lang="en-US" altLang="en-US" smtClean="0"/>
              <a:t>When each dose is compared with placebo, there is a PoC discussion</a:t>
            </a:r>
          </a:p>
          <a:p>
            <a:r>
              <a:rPr lang="en-US" altLang="en-US" smtClean="0"/>
              <a:t>Which dose is efficacious? And the minimal dose?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179C1B-E748-4A22-BE5A-A6C65C19A935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Early sign of efficacy “ESOE”</a:t>
            </a:r>
          </a:p>
          <a:p>
            <a:r>
              <a:rPr lang="en-US" altLang="en-US" smtClean="0"/>
              <a:t>Change PoC from a “Go/NoGo” into “Go Fast”, “Go Slow”, and “NoGo”</a:t>
            </a:r>
          </a:p>
          <a:p>
            <a:r>
              <a:rPr lang="en-US" altLang="en-US" smtClean="0"/>
              <a:t>Use of a two-stage design</a:t>
            </a:r>
          </a:p>
          <a:p>
            <a:r>
              <a:rPr lang="en-US" altLang="en-US" smtClean="0"/>
              <a:t>Start with a two group PoC</a:t>
            </a:r>
          </a:p>
          <a:p>
            <a:r>
              <a:rPr lang="en-US" altLang="en-US" smtClean="0"/>
              <a:t>MTD vs Placebo</a:t>
            </a:r>
          </a:p>
          <a:p>
            <a:endParaRPr lang="en-US" altLang="en-US" smtClean="0"/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D0F4CC-B7F1-4E73-9470-83155F6D50B3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46810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49" t="-1926" r="-3529" b="-7407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FABC1C1-D5E7-48C0-BF19-7607A5E119A3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Design the PoC study with pre-specified </a:t>
            </a:r>
            <a:r>
              <a:rPr lang="en-US" altLang="en-US" smtClean="0">
                <a:latin typeface="Symbol" pitchFamily="18" charset="2"/>
              </a:rPr>
              <a:t>a</a:t>
            </a:r>
            <a:r>
              <a:rPr lang="en-US" altLang="en-US" smtClean="0"/>
              <a:t>, </a:t>
            </a:r>
            <a:r>
              <a:rPr lang="en-US" altLang="en-US" smtClean="0">
                <a:latin typeface="Symbol" pitchFamily="18" charset="2"/>
              </a:rPr>
              <a:t>b</a:t>
            </a:r>
            <a:r>
              <a:rPr lang="en-US" altLang="en-US" smtClean="0"/>
              <a:t> and </a:t>
            </a:r>
            <a:r>
              <a:rPr lang="en-US" altLang="en-US" smtClean="0">
                <a:latin typeface="Symbol" pitchFamily="18" charset="2"/>
              </a:rPr>
              <a:t>d,</a:t>
            </a:r>
            <a:r>
              <a:rPr lang="en-US" altLang="en-US" smtClean="0"/>
              <a:t> (assuming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is positive) </a:t>
            </a:r>
          </a:p>
          <a:p>
            <a:r>
              <a:rPr lang="en-US" altLang="en-US" smtClean="0"/>
              <a:t>Assuming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smtClean="0"/>
              <a:t> = 1</a:t>
            </a:r>
          </a:p>
          <a:p>
            <a:r>
              <a:rPr lang="en-US" altLang="en-US" smtClean="0"/>
              <a:t>Sample size is calculated with these assumptions</a:t>
            </a:r>
          </a:p>
          <a:p>
            <a:r>
              <a:rPr lang="en-US" altLang="en-US" smtClean="0"/>
              <a:t>This PoC has N per group</a:t>
            </a: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E1F096-2233-49A6-888F-05EE6C4BD685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49" t="-1926" r="-117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0EA8A5-62DB-4E85-A39B-09239AD0B8A2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Sample size per group at ESOE is n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Difference between n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and N is 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Under “Go Fast” strategy, recruit 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additional subjects into high dose and placebo</a:t>
            </a:r>
          </a:p>
          <a:p>
            <a:r>
              <a:rPr lang="en-US" altLang="en-US" dirty="0" smtClean="0"/>
              <a:t>Also add doses to this study to make it a dose ranging design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3980A5-5717-4E74-B136-936FC913FE6E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49" t="-13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2E31CEF-3713-41A9-A297-37B39BBC9D4E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49" t="-1778" r="-2353" b="-93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A907A0-6D08-426B-906A-BFE1DD657292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562692-6040-4874-BACD-C4D79FD2B930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696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76A9064-1F3E-4584-9F71-0D85A025912E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Drug Development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Drug Discovery</a:t>
            </a:r>
          </a:p>
          <a:p>
            <a:pPr eaLnBrk="1" hangingPunct="1"/>
            <a:r>
              <a:rPr lang="en-US" altLang="en-US" sz="2800" smtClean="0"/>
              <a:t>Non-clinical Development</a:t>
            </a:r>
          </a:p>
          <a:p>
            <a:pPr eaLnBrk="1" hangingPunct="1"/>
            <a:r>
              <a:rPr lang="en-US" altLang="en-US" sz="2800" smtClean="0"/>
              <a:t>Clinical Development</a:t>
            </a:r>
          </a:p>
          <a:p>
            <a:pPr lvl="1" eaLnBrk="1" hangingPunct="1"/>
            <a:r>
              <a:rPr lang="en-US" altLang="en-US" sz="2400" smtClean="0"/>
              <a:t>Phase I	 Clinical pharmacology (PK/PD, MTD)</a:t>
            </a:r>
          </a:p>
          <a:p>
            <a:pPr lvl="1" eaLnBrk="1" hangingPunct="1"/>
            <a:r>
              <a:rPr lang="en-US" altLang="en-US" sz="2400" smtClean="0"/>
              <a:t>Phase II Drug efficacy/safety, dose ranging</a:t>
            </a:r>
          </a:p>
          <a:p>
            <a:pPr lvl="1" eaLnBrk="1" hangingPunct="1"/>
            <a:r>
              <a:rPr lang="en-US" altLang="en-US" sz="2400" smtClean="0"/>
              <a:t>Phase III Long-term, large scale, confirmatory</a:t>
            </a:r>
          </a:p>
          <a:p>
            <a:pPr lvl="1" eaLnBrk="1" hangingPunct="1"/>
            <a:r>
              <a:rPr lang="en-US" altLang="en-US" sz="2400" smtClean="0"/>
              <a:t>Phase IV Post-market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Proposal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49" t="-192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41AD18-CA0D-4A43-9CE2-7A97FF668191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253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49" t="-1926" r="-3451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99D4463-1055-4D5F-85F6-83A943C273A0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If the drug is not promising -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/>
                  <a:t> or equivalently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𝛿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altLang="en-US" dirty="0" smtClean="0"/>
              </a:p>
              <a:p>
                <a:r>
                  <a:rPr lang="en-US" dirty="0" smtClean="0"/>
                  <a:t>Then enroll </a:t>
                </a:r>
                <a:r>
                  <a:rPr lang="en-US" dirty="0"/>
                  <a:t>additional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=30</m:t>
                    </m:r>
                  </m:oMath>
                </a14:m>
                <a:r>
                  <a:rPr lang="en-US" dirty="0"/>
                  <a:t> patients </a:t>
                </a:r>
                <a:endParaRPr lang="en-US" dirty="0" smtClean="0"/>
              </a:p>
              <a:p>
                <a:r>
                  <a:rPr lang="en-US" altLang="en-US" dirty="0" smtClean="0"/>
                  <a:t>Compare high dose vs placebo at 60 pts</a:t>
                </a:r>
              </a:p>
              <a:p>
                <a:r>
                  <a:rPr lang="en-US" altLang="en-US" dirty="0" smtClean="0"/>
                  <a:t>Test </a:t>
                </a:r>
                <a:r>
                  <a:rPr lang="en-US" altLang="en-US" dirty="0" err="1" smtClean="0"/>
                  <a:t>PoC</a:t>
                </a:r>
                <a:r>
                  <a:rPr lang="en-US" altLang="en-US" dirty="0" smtClean="0"/>
                  <a:t> </a:t>
                </a:r>
                <a:r>
                  <a:rPr lang="en-US" dirty="0"/>
                  <a:t>under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0.15</a:t>
                </a:r>
              </a:p>
              <a:p>
                <a:r>
                  <a:rPr lang="en-US" dirty="0" smtClean="0"/>
                  <a:t>If “</a:t>
                </a:r>
                <a:r>
                  <a:rPr lang="en-US" dirty="0" err="1" smtClean="0"/>
                  <a:t>NoGo</a:t>
                </a:r>
                <a:r>
                  <a:rPr lang="en-US" dirty="0" smtClean="0"/>
                  <a:t>”, stop development</a:t>
                </a:r>
              </a:p>
              <a:p>
                <a:r>
                  <a:rPr lang="en-US" altLang="en-US" dirty="0" smtClean="0"/>
                  <a:t>If “Go Slow”, design a dose ranging trial</a:t>
                </a:r>
                <a:endParaRPr lang="en-US" altLang="en-US" dirty="0"/>
              </a:p>
              <a:p>
                <a:endParaRPr lang="en-US" altLang="en-US" dirty="0" smtClean="0"/>
              </a:p>
            </p:txBody>
          </p:sp>
        </mc:Choice>
        <mc:Fallback xmlns="">
          <p:sp>
            <p:nvSpPr>
              <p:cNvPr id="2355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9" t="-2074" r="-1569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8E5E2B-2874-4D4C-9FF6-88C3F6FC878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If “Go Fast” then add 3 doses with 50 patients per group</a:t>
            </a:r>
          </a:p>
          <a:p>
            <a:r>
              <a:rPr lang="en-US" altLang="en-US" dirty="0" smtClean="0"/>
              <a:t>Continue to recruit 70 patients for high dose and placebo</a:t>
            </a:r>
          </a:p>
          <a:p>
            <a:r>
              <a:rPr lang="en-US" altLang="en-US" dirty="0" smtClean="0"/>
              <a:t>A total of 350 patients (100 on high, 100 on placebo, and 50 on the three lower doses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34BD3E-561A-43E1-8C7C-A8911469F446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BAE222-AA8A-4D9C-8ECB-777A35AF9F3B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/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0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961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Break down the “Go </a:t>
                </a:r>
                <a:r>
                  <a:rPr lang="en-US" dirty="0" err="1" smtClean="0"/>
                  <a:t>NoGo</a:t>
                </a:r>
                <a:r>
                  <a:rPr lang="en-US" dirty="0" smtClean="0"/>
                  <a:t>” into “Go Fast”, “Go Slow”, and “No Go”</a:t>
                </a:r>
              </a:p>
              <a:p>
                <a:r>
                  <a:rPr lang="en-US" dirty="0" smtClean="0"/>
                  <a:t>Set ESOE, and design a traditional </a:t>
                </a:r>
                <a:r>
                  <a:rPr lang="en-US" dirty="0" err="1" smtClean="0"/>
                  <a:t>PoC</a:t>
                </a:r>
                <a:r>
                  <a:rPr lang="en-US" dirty="0" smtClean="0"/>
                  <a:t> at </a:t>
                </a:r>
                <a:r>
                  <a:rPr lang="en-US" dirty="0" smtClean="0">
                    <a:latin typeface="Symbol" panose="05050102010706020507" pitchFamily="18" charset="2"/>
                  </a:rPr>
                  <a:t>a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latin typeface="Symbol" panose="05050102010706020507" pitchFamily="18" charset="2"/>
                  </a:rPr>
                  <a:t>b</a:t>
                </a:r>
              </a:p>
              <a:p>
                <a:r>
                  <a:rPr lang="en-US" dirty="0" smtClean="0"/>
                  <a:t>Perform an interim analysis.  If not ESOE, continue with fewer subject and test at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Determine “No Go” or “Go Slow” when complete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9" t="-1926" r="-235" b="-20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C05DFF-6B56-4AD0-A6E7-F3359CF4D24B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ESOE achieved at interim, then “Go Fast”</a:t>
            </a:r>
          </a:p>
          <a:p>
            <a:r>
              <a:rPr lang="en-US" dirty="0" smtClean="0"/>
              <a:t>Expand to include low does and make this study a dose ranging trial</a:t>
            </a:r>
          </a:p>
          <a:p>
            <a:r>
              <a:rPr lang="en-US" dirty="0" smtClean="0"/>
              <a:t>With 2:1:1:1:2 – imbalanced randomization</a:t>
            </a:r>
            <a:endParaRPr lang="en-US" dirty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F84B65-599F-4BA7-8249-36DA85530E8C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Phase II Clinical Trials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First Phase II is Proof of Concept (PoC)</a:t>
            </a:r>
          </a:p>
          <a:p>
            <a:r>
              <a:rPr lang="en-US" altLang="en-US" smtClean="0"/>
              <a:t>Followed by dose-ranging trials</a:t>
            </a:r>
          </a:p>
          <a:p>
            <a:r>
              <a:rPr lang="en-US" altLang="en-US" smtClean="0"/>
              <a:t>Objective is to propose dose(s) for Phase III design</a:t>
            </a:r>
          </a:p>
          <a:p>
            <a:r>
              <a:rPr lang="en-US" altLang="en-US" smtClean="0"/>
              <a:t>Moving doses down to MinED</a:t>
            </a:r>
          </a:p>
          <a:p>
            <a:r>
              <a:rPr lang="en-US" altLang="en-US" smtClean="0"/>
              <a:t>If dose-range is not found in Phase II, it will be too expensive in later Phases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5D92156-3197-46F7-BBE4-841A90A75C26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4963" y="223838"/>
            <a:ext cx="7620000" cy="1371600"/>
          </a:xfrm>
        </p:spPr>
        <p:txBody>
          <a:bodyPr/>
          <a:lstStyle/>
          <a:p>
            <a:r>
              <a:rPr lang="en-US" altLang="en-US" smtClean="0"/>
              <a:t>Overview of dose finding process (non-oncology)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524000" y="1676400"/>
            <a:ext cx="4933950" cy="22860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eaLnBrk="0" hangingPunct="0">
              <a:defRPr/>
            </a:pPr>
            <a:endParaRPr lang="en-US" sz="1400">
              <a:solidFill>
                <a:srgbClr val="FF0000"/>
              </a:solidFill>
              <a:latin typeface="BISansCond" pitchFamily="2" charset="0"/>
            </a:endParaRP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5334000" y="4703763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Toxicity</a:t>
            </a:r>
          </a:p>
        </p:txBody>
      </p:sp>
      <p:cxnSp>
        <p:nvCxnSpPr>
          <p:cNvPr id="6149" name="Straight Connector 6"/>
          <p:cNvCxnSpPr>
            <a:cxnSpLocks noChangeShapeType="1"/>
          </p:cNvCxnSpPr>
          <p:nvPr/>
        </p:nvCxnSpPr>
        <p:spPr bwMode="auto">
          <a:xfrm>
            <a:off x="6477000" y="2438400"/>
            <a:ext cx="0" cy="35052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TextBox 11"/>
          <p:cNvSpPr txBox="1">
            <a:spLocks noChangeArrowheads="1"/>
          </p:cNvSpPr>
          <p:nvPr/>
        </p:nvSpPr>
        <p:spPr bwMode="auto">
          <a:xfrm>
            <a:off x="5829300" y="62484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MTD/MFD</a:t>
            </a:r>
          </a:p>
        </p:txBody>
      </p:sp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2738"/>
            <a:ext cx="7924800" cy="542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ft Arrow 2"/>
          <p:cNvSpPr/>
          <p:nvPr/>
        </p:nvSpPr>
        <p:spPr bwMode="auto">
          <a:xfrm>
            <a:off x="3048000" y="2057400"/>
            <a:ext cx="3409950" cy="206375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eaLnBrk="0" hangingPunct="0">
              <a:defRPr/>
            </a:pPr>
            <a:endParaRPr lang="en-US" sz="1400">
              <a:latin typeface="BISansCond" pitchFamily="2" charset="0"/>
            </a:endParaRP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6629400" y="15954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Phase I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29400" y="19764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Phase II</a:t>
            </a: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3352800" y="2438400"/>
            <a:ext cx="0" cy="35052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49563" y="62293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MED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67200" y="6248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MaxED</a:t>
            </a: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4800600" y="2438400"/>
            <a:ext cx="0" cy="3505200"/>
          </a:xfrm>
          <a:prstGeom prst="line">
            <a:avLst/>
          </a:prstGeom>
          <a:noFill/>
          <a:ln w="5080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9" name="TextBox 5"/>
          <p:cNvSpPr txBox="1">
            <a:spLocks noChangeArrowheads="1"/>
          </p:cNvSpPr>
          <p:nvPr/>
        </p:nvSpPr>
        <p:spPr bwMode="auto">
          <a:xfrm>
            <a:off x="1752600" y="38862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Efficacy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007B53-20CA-4C6E-A1BA-F0708E2DF8E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of Concept (PoC) Study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Typically two treatment groups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Parallel design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Placebo controlled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Use a dose at MTD or close to MTD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Short term, clinical efficacy endpoint (surrogate markers may be used at times)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Moderate sample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size for a PoC 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People come to statistician asking for sample size</a:t>
            </a:r>
          </a:p>
          <a:p>
            <a:r>
              <a:rPr lang="en-US" altLang="en-US" smtClean="0"/>
              <a:t>This is the opportunity for a statistician to contribute to the study design</a:t>
            </a:r>
          </a:p>
          <a:p>
            <a:r>
              <a:rPr lang="en-US" altLang="en-US" smtClean="0"/>
              <a:t>Assuming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is positive</a:t>
            </a:r>
          </a:p>
          <a:p>
            <a:r>
              <a:rPr lang="en-US" altLang="en-US" smtClean="0"/>
              <a:t>Assuming variance = 1</a:t>
            </a:r>
          </a:p>
          <a:p>
            <a:r>
              <a:rPr lang="en-US" altLang="en-US" smtClean="0"/>
              <a:t>N is calculated given </a:t>
            </a:r>
            <a:r>
              <a:rPr lang="en-US" altLang="en-US" smtClean="0">
                <a:latin typeface="Symbol" pitchFamily="18" charset="2"/>
              </a:rPr>
              <a:t>a</a:t>
            </a:r>
            <a:r>
              <a:rPr lang="en-US" altLang="en-US" smtClean="0"/>
              <a:t> and </a:t>
            </a:r>
            <a:r>
              <a:rPr lang="en-US" altLang="en-US" smtClean="0">
                <a:latin typeface="Symbol" pitchFamily="18" charset="2"/>
              </a:rPr>
              <a:t>b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BBF70D-AD8A-4061-BB12-AB8D1A16BD60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Proof of Concept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Hypothesis testing</a:t>
            </a:r>
          </a:p>
          <a:p>
            <a:r>
              <a:rPr lang="en-US" altLang="en-US" smtClean="0"/>
              <a:t>Primary endpoint is clinical efficacy</a:t>
            </a:r>
          </a:p>
          <a:p>
            <a:r>
              <a:rPr lang="en-US" altLang="en-US" smtClean="0"/>
              <a:t>Pre-specified two-sided alpha could be &gt;= 0.05</a:t>
            </a:r>
          </a:p>
          <a:p>
            <a:r>
              <a:rPr lang="en-US" altLang="en-US" smtClean="0"/>
              <a:t>Power may be greater than 80%</a:t>
            </a:r>
          </a:p>
          <a:p>
            <a:r>
              <a:rPr lang="en-US" altLang="en-US" smtClean="0"/>
              <a:t>Go/No Go decision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CD8D289-5D62-4008-8CEC-A9FE25FC4B7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Propose a tool to help with communications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communication tool is proposed to help the team members in understanding the risks</a:t>
            </a:r>
          </a:p>
          <a:p>
            <a:r>
              <a:rPr lang="en-US" altLang="en-US" smtClean="0"/>
              <a:t>Discussions should happen before breaking blind</a:t>
            </a:r>
          </a:p>
          <a:p>
            <a:r>
              <a:rPr lang="en-US" altLang="en-US" smtClean="0"/>
              <a:t>After the design is finalized</a:t>
            </a:r>
          </a:p>
          <a:p>
            <a:r>
              <a:rPr lang="en-US" altLang="en-US" smtClean="0"/>
              <a:t>Clear Go/No Go criteria can be documented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14DA837-BC6F-4A44-862F-A7ED3F115034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604838"/>
            <a:ext cx="699135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670F7B-85C7-4BAC-81A0-2822B93909F9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2842</TotalTime>
  <Words>754</Words>
  <Application>Microsoft Office PowerPoint</Application>
  <PresentationFormat>On-screen Show (4:3)</PresentationFormat>
  <Paragraphs>144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Blends</vt:lpstr>
      <vt:lpstr>An Innovative Design to combine a PoC Study with Dose Range</vt:lpstr>
      <vt:lpstr>Drug Development Process</vt:lpstr>
      <vt:lpstr>Phase II Clinical Trials</vt:lpstr>
      <vt:lpstr>Overview of dose finding process (non-oncology)</vt:lpstr>
      <vt:lpstr>Proof of Concept (PoC) Study</vt:lpstr>
      <vt:lpstr>Sample size for a PoC design</vt:lpstr>
      <vt:lpstr>Proof of Concept</vt:lpstr>
      <vt:lpstr>Propose a tool to help with communications</vt:lpstr>
      <vt:lpstr>PowerPoint Presentation</vt:lpstr>
      <vt:lpstr>Dose Ranging Clinical Trials</vt:lpstr>
      <vt:lpstr>Minimum Effective Dose (MinED)</vt:lpstr>
      <vt:lpstr>The Proposal</vt:lpstr>
      <vt:lpstr>The Proposal</vt:lpstr>
      <vt:lpstr>The Proposal</vt:lpstr>
      <vt:lpstr>The Proposal</vt:lpstr>
      <vt:lpstr>The Proposal</vt:lpstr>
      <vt:lpstr>The Proposal</vt:lpstr>
      <vt:lpstr>The Proposal</vt:lpstr>
      <vt:lpstr>The Proposal</vt:lpstr>
      <vt:lpstr>The Proposal</vt:lpstr>
      <vt:lpstr>Example</vt:lpstr>
      <vt:lpstr>Example</vt:lpstr>
      <vt:lpstr>Example</vt:lpstr>
      <vt:lpstr>PowerPoint Presentation</vt:lpstr>
      <vt:lpstr>Summary</vt:lpstr>
      <vt:lpstr>Summary</vt:lpstr>
    </vt:vector>
  </TitlesOfParts>
  <Company>Pfizer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ISSUES IN DOSE FINDING?</dc:title>
  <dc:creator>TingN</dc:creator>
  <cp:lastModifiedBy>Ting,Naitee (BDM) BIP-US-R</cp:lastModifiedBy>
  <cp:revision>59</cp:revision>
  <cp:lastPrinted>2005-09-22T16:50:42Z</cp:lastPrinted>
  <dcterms:created xsi:type="dcterms:W3CDTF">2003-07-18T23:25:10Z</dcterms:created>
  <dcterms:modified xsi:type="dcterms:W3CDTF">2018-04-25T11:17:41Z</dcterms:modified>
</cp:coreProperties>
</file>