
<file path=[Content_Types].xml><?xml version="1.0" encoding="utf-8"?>
<Types xmlns="http://schemas.openxmlformats.org/package/2006/content-types">
  <Default Extension="png" ContentType="image/png"/>
  <Default Extension="tmp" ContentType="image/png"/>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0" r:id="rId4"/>
  </p:sldMasterIdLst>
  <p:notesMasterIdLst>
    <p:notesMasterId r:id="rId36"/>
  </p:notesMasterIdLst>
  <p:sldIdLst>
    <p:sldId id="317" r:id="rId5"/>
    <p:sldId id="421" r:id="rId6"/>
    <p:sldId id="328" r:id="rId7"/>
    <p:sldId id="414" r:id="rId8"/>
    <p:sldId id="329" r:id="rId9"/>
    <p:sldId id="363" r:id="rId10"/>
    <p:sldId id="362" r:id="rId11"/>
    <p:sldId id="333" r:id="rId12"/>
    <p:sldId id="332" r:id="rId13"/>
    <p:sldId id="382" r:id="rId14"/>
    <p:sldId id="423" r:id="rId15"/>
    <p:sldId id="415" r:id="rId16"/>
    <p:sldId id="334" r:id="rId17"/>
    <p:sldId id="416" r:id="rId18"/>
    <p:sldId id="335" r:id="rId19"/>
    <p:sldId id="383" r:id="rId20"/>
    <p:sldId id="384" r:id="rId21"/>
    <p:sldId id="385" r:id="rId22"/>
    <p:sldId id="407" r:id="rId23"/>
    <p:sldId id="408" r:id="rId24"/>
    <p:sldId id="403" r:id="rId25"/>
    <p:sldId id="404" r:id="rId26"/>
    <p:sldId id="417" r:id="rId27"/>
    <p:sldId id="389" r:id="rId28"/>
    <p:sldId id="426" r:id="rId29"/>
    <p:sldId id="424" r:id="rId30"/>
    <p:sldId id="422" r:id="rId31"/>
    <p:sldId id="418" r:id="rId32"/>
    <p:sldId id="402" r:id="rId33"/>
    <p:sldId id="420" r:id="rId34"/>
    <p:sldId id="405" r:id="rId35"/>
  </p:sldIdLst>
  <p:sldSz cx="9144000" cy="6858000" type="screen4x3"/>
  <p:notesSz cx="6985000" cy="9283700"/>
  <p:defaultTextStyle>
    <a:defPPr>
      <a:defRPr lang="en-US"/>
    </a:defPPr>
    <a:lvl1pPr algn="ctr" defTabSz="457200" rtl="0" fontAlgn="base">
      <a:lnSpc>
        <a:spcPct val="90000"/>
      </a:lnSpc>
      <a:spcBef>
        <a:spcPct val="0"/>
      </a:spcBef>
      <a:spcAft>
        <a:spcPct val="0"/>
      </a:spcAft>
      <a:defRPr kern="1200">
        <a:solidFill>
          <a:schemeClr val="tx1"/>
        </a:solidFill>
        <a:latin typeface="Calibri" pitchFamily="34" charset="0"/>
        <a:ea typeface="+mn-ea"/>
        <a:cs typeface="+mn-cs"/>
      </a:defRPr>
    </a:lvl1pPr>
    <a:lvl2pPr marL="457200" algn="ctr" defTabSz="457200" rtl="0" fontAlgn="base">
      <a:lnSpc>
        <a:spcPct val="90000"/>
      </a:lnSpc>
      <a:spcBef>
        <a:spcPct val="0"/>
      </a:spcBef>
      <a:spcAft>
        <a:spcPct val="0"/>
      </a:spcAft>
      <a:defRPr kern="1200">
        <a:solidFill>
          <a:schemeClr val="tx1"/>
        </a:solidFill>
        <a:latin typeface="Calibri" pitchFamily="34" charset="0"/>
        <a:ea typeface="+mn-ea"/>
        <a:cs typeface="+mn-cs"/>
      </a:defRPr>
    </a:lvl2pPr>
    <a:lvl3pPr marL="914400" algn="ctr" defTabSz="457200" rtl="0" fontAlgn="base">
      <a:lnSpc>
        <a:spcPct val="90000"/>
      </a:lnSpc>
      <a:spcBef>
        <a:spcPct val="0"/>
      </a:spcBef>
      <a:spcAft>
        <a:spcPct val="0"/>
      </a:spcAft>
      <a:defRPr kern="1200">
        <a:solidFill>
          <a:schemeClr val="tx1"/>
        </a:solidFill>
        <a:latin typeface="Calibri" pitchFamily="34" charset="0"/>
        <a:ea typeface="+mn-ea"/>
        <a:cs typeface="+mn-cs"/>
      </a:defRPr>
    </a:lvl3pPr>
    <a:lvl4pPr marL="1371600" algn="ctr" defTabSz="457200" rtl="0" fontAlgn="base">
      <a:lnSpc>
        <a:spcPct val="90000"/>
      </a:lnSpc>
      <a:spcBef>
        <a:spcPct val="0"/>
      </a:spcBef>
      <a:spcAft>
        <a:spcPct val="0"/>
      </a:spcAft>
      <a:defRPr kern="1200">
        <a:solidFill>
          <a:schemeClr val="tx1"/>
        </a:solidFill>
        <a:latin typeface="Calibri" pitchFamily="34" charset="0"/>
        <a:ea typeface="+mn-ea"/>
        <a:cs typeface="+mn-cs"/>
      </a:defRPr>
    </a:lvl4pPr>
    <a:lvl5pPr marL="1828800" algn="ctr" defTabSz="457200" rtl="0" fontAlgn="base">
      <a:lnSpc>
        <a:spcPct val="90000"/>
      </a:lnSpc>
      <a:spcBef>
        <a:spcPct val="0"/>
      </a:spcBef>
      <a:spcAft>
        <a:spcPct val="0"/>
      </a:spcAft>
      <a:defRPr kern="1200">
        <a:solidFill>
          <a:schemeClr val="tx1"/>
        </a:solidFill>
        <a:latin typeface="Calibri" pitchFamily="34" charset="0"/>
        <a:ea typeface="+mn-ea"/>
        <a:cs typeface="+mn-cs"/>
      </a:defRPr>
    </a:lvl5pPr>
    <a:lvl6pPr marL="2286000" algn="l" defTabSz="914400" rtl="0" eaLnBrk="1" latinLnBrk="0" hangingPunct="1">
      <a:defRPr kern="1200">
        <a:solidFill>
          <a:schemeClr val="tx1"/>
        </a:solidFill>
        <a:latin typeface="Calibri" pitchFamily="34" charset="0"/>
        <a:ea typeface="+mn-ea"/>
        <a:cs typeface="+mn-cs"/>
      </a:defRPr>
    </a:lvl6pPr>
    <a:lvl7pPr marL="2743200" algn="l" defTabSz="914400" rtl="0" eaLnBrk="1" latinLnBrk="0" hangingPunct="1">
      <a:defRPr kern="1200">
        <a:solidFill>
          <a:schemeClr val="tx1"/>
        </a:solidFill>
        <a:latin typeface="Calibri" pitchFamily="34" charset="0"/>
        <a:ea typeface="+mn-ea"/>
        <a:cs typeface="+mn-cs"/>
      </a:defRPr>
    </a:lvl7pPr>
    <a:lvl8pPr marL="3200400" algn="l" defTabSz="914400" rtl="0" eaLnBrk="1" latinLnBrk="0" hangingPunct="1">
      <a:defRPr kern="1200">
        <a:solidFill>
          <a:schemeClr val="tx1"/>
        </a:solidFill>
        <a:latin typeface="Calibri" pitchFamily="34" charset="0"/>
        <a:ea typeface="+mn-ea"/>
        <a:cs typeface="+mn-cs"/>
      </a:defRPr>
    </a:lvl8pPr>
    <a:lvl9pPr marL="3657600" algn="l" defTabSz="914400" rtl="0" eaLnBrk="1" latinLnBrk="0" hangingPunct="1">
      <a:defRPr kern="1200">
        <a:solidFill>
          <a:schemeClr val="tx1"/>
        </a:solidFill>
        <a:latin typeface="Calibri" pitchFamily="34"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Gu, Yihua" initials="GY" lastIdx="7" clrIdx="0"/>
  <p:cmAuthor id="1" name="Tang, Qi" initials="TQ" lastIdx="2" clrIdx="1"/>
  <p:cmAuthor id="2" name="Jia, Jia" initials="JJ" lastIdx="1" clrIdx="2"/>
  <p:cmAuthor id="3" name="AbbVie" initials="ABBV" lastIdx="4" clrIdx="3"/>
  <p:cmAuthor id="4" name="Qi Tang" initials="QT" lastIdx="3" clrIdx="4"/>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2BA"/>
    <a:srgbClr val="6BBBAE"/>
    <a:srgbClr val="071D49"/>
    <a:srgbClr val="84BD00"/>
    <a:srgbClr val="7DA1C4"/>
    <a:srgbClr val="000000"/>
    <a:srgbClr val="2D2926"/>
    <a:srgbClr val="702082"/>
    <a:srgbClr val="DC8633"/>
    <a:srgbClr val="6BBB7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545" autoAdjust="0"/>
    <p:restoredTop sz="86012" autoAdjust="0"/>
  </p:normalViewPr>
  <p:slideViewPr>
    <p:cSldViewPr snapToGrid="0">
      <p:cViewPr varScale="1">
        <p:scale>
          <a:sx n="63" d="100"/>
          <a:sy n="63" d="100"/>
        </p:scale>
        <p:origin x="-1710" y="-96"/>
      </p:cViewPr>
      <p:guideLst>
        <p:guide orient="horz" pos="2160"/>
        <p:guide pos="2880"/>
      </p:guideLst>
    </p:cSldViewPr>
  </p:slideViewPr>
  <p:notesTextViewPr>
    <p:cViewPr>
      <p:scale>
        <a:sx n="100" d="100"/>
        <a:sy n="100" d="100"/>
      </p:scale>
      <p:origin x="0" y="0"/>
    </p:cViewPr>
  </p:notesTextViewPr>
  <p:sorterViewPr>
    <p:cViewPr>
      <p:scale>
        <a:sx n="150" d="100"/>
        <a:sy n="150" d="100"/>
      </p:scale>
      <p:origin x="0" y="0"/>
    </p:cViewPr>
  </p:sorterViewPr>
  <p:notesViewPr>
    <p:cSldViewPr snapToGrid="0">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commentAuthors" Target="commentAuthors.xml"/><Relationship Id="rId40"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6833" cy="464185"/>
          </a:xfrm>
          <a:prstGeom prst="rect">
            <a:avLst/>
          </a:prstGeom>
        </p:spPr>
        <p:txBody>
          <a:bodyPr vert="horz" lIns="92959" tIns="46480" rIns="92959" bIns="46480" rtlCol="0"/>
          <a:lstStyle>
            <a:lvl1pPr algn="l" fontAlgn="auto">
              <a:lnSpc>
                <a:spcPct val="100000"/>
              </a:lnSpc>
              <a:spcBef>
                <a:spcPts val="0"/>
              </a:spcBef>
              <a:spcAft>
                <a:spcPts val="0"/>
              </a:spcAft>
              <a:defRPr sz="1300">
                <a:latin typeface="+mn-lt"/>
              </a:defRPr>
            </a:lvl1pPr>
          </a:lstStyle>
          <a:p>
            <a:pPr>
              <a:defRPr/>
            </a:pPr>
            <a:endParaRPr lang="en-US"/>
          </a:p>
        </p:txBody>
      </p:sp>
      <p:sp>
        <p:nvSpPr>
          <p:cNvPr id="3" name="Date Placeholder 2"/>
          <p:cNvSpPr>
            <a:spLocks noGrp="1"/>
          </p:cNvSpPr>
          <p:nvPr>
            <p:ph type="dt" idx="1"/>
          </p:nvPr>
        </p:nvSpPr>
        <p:spPr>
          <a:xfrm>
            <a:off x="3956550" y="0"/>
            <a:ext cx="3026833" cy="464185"/>
          </a:xfrm>
          <a:prstGeom prst="rect">
            <a:avLst/>
          </a:prstGeom>
        </p:spPr>
        <p:txBody>
          <a:bodyPr vert="horz" lIns="92959" tIns="46480" rIns="92959" bIns="46480" rtlCol="0"/>
          <a:lstStyle>
            <a:lvl1pPr algn="r" fontAlgn="auto">
              <a:lnSpc>
                <a:spcPct val="100000"/>
              </a:lnSpc>
              <a:spcBef>
                <a:spcPts val="0"/>
              </a:spcBef>
              <a:spcAft>
                <a:spcPts val="0"/>
              </a:spcAft>
              <a:defRPr sz="1300" smtClean="0">
                <a:latin typeface="+mn-lt"/>
              </a:defRPr>
            </a:lvl1pPr>
          </a:lstStyle>
          <a:p>
            <a:pPr>
              <a:defRPr/>
            </a:pPr>
            <a:fld id="{8E8398FF-E44B-41B3-9CF1-782FAE5F00DF}" type="datetimeFigureOut">
              <a:rPr lang="en-US"/>
              <a:pPr>
                <a:defRPr/>
              </a:pPr>
              <a:t>5/9/2018</a:t>
            </a:fld>
            <a:endParaRPr lang="en-US"/>
          </a:p>
        </p:txBody>
      </p:sp>
      <p:sp>
        <p:nvSpPr>
          <p:cNvPr id="4" name="Slide Image Placeholder 3"/>
          <p:cNvSpPr>
            <a:spLocks noGrp="1" noRot="1" noChangeAspect="1"/>
          </p:cNvSpPr>
          <p:nvPr>
            <p:ph type="sldImg" idx="2"/>
          </p:nvPr>
        </p:nvSpPr>
        <p:spPr>
          <a:xfrm>
            <a:off x="1171575" y="696913"/>
            <a:ext cx="4641850" cy="3481387"/>
          </a:xfrm>
          <a:prstGeom prst="rect">
            <a:avLst/>
          </a:prstGeom>
          <a:noFill/>
          <a:ln w="12700">
            <a:solidFill>
              <a:prstClr val="black"/>
            </a:solidFill>
          </a:ln>
        </p:spPr>
        <p:txBody>
          <a:bodyPr vert="horz" lIns="92959" tIns="46480" rIns="92959" bIns="46480" rtlCol="0" anchor="ctr"/>
          <a:lstStyle/>
          <a:p>
            <a:pPr lvl="0"/>
            <a:endParaRPr lang="en-US" noProof="0"/>
          </a:p>
        </p:txBody>
      </p:sp>
      <p:sp>
        <p:nvSpPr>
          <p:cNvPr id="5" name="Notes Placeholder 4"/>
          <p:cNvSpPr>
            <a:spLocks noGrp="1"/>
          </p:cNvSpPr>
          <p:nvPr>
            <p:ph type="body" sz="quarter" idx="3"/>
          </p:nvPr>
        </p:nvSpPr>
        <p:spPr>
          <a:xfrm>
            <a:off x="698500" y="4409758"/>
            <a:ext cx="5588000" cy="4177665"/>
          </a:xfrm>
          <a:prstGeom prst="rect">
            <a:avLst/>
          </a:prstGeom>
        </p:spPr>
        <p:txBody>
          <a:bodyPr vert="horz" lIns="92959" tIns="46480" rIns="92959" bIns="4648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817904"/>
            <a:ext cx="3026833" cy="464185"/>
          </a:xfrm>
          <a:prstGeom prst="rect">
            <a:avLst/>
          </a:prstGeom>
        </p:spPr>
        <p:txBody>
          <a:bodyPr vert="horz" lIns="92959" tIns="46480" rIns="92959" bIns="46480" rtlCol="0" anchor="b"/>
          <a:lstStyle>
            <a:lvl1pPr algn="l" fontAlgn="auto">
              <a:lnSpc>
                <a:spcPct val="100000"/>
              </a:lnSpc>
              <a:spcBef>
                <a:spcPts val="0"/>
              </a:spcBef>
              <a:spcAft>
                <a:spcPts val="0"/>
              </a:spcAft>
              <a:defRPr sz="1300">
                <a:latin typeface="+mn-lt"/>
              </a:defRPr>
            </a:lvl1pPr>
          </a:lstStyle>
          <a:p>
            <a:pPr>
              <a:defRPr/>
            </a:pPr>
            <a:endParaRPr lang="en-US"/>
          </a:p>
        </p:txBody>
      </p:sp>
      <p:sp>
        <p:nvSpPr>
          <p:cNvPr id="7" name="Slide Number Placeholder 6"/>
          <p:cNvSpPr>
            <a:spLocks noGrp="1"/>
          </p:cNvSpPr>
          <p:nvPr>
            <p:ph type="sldNum" sz="quarter" idx="5"/>
          </p:nvPr>
        </p:nvSpPr>
        <p:spPr>
          <a:xfrm>
            <a:off x="3956550" y="8817904"/>
            <a:ext cx="3026833" cy="464185"/>
          </a:xfrm>
          <a:prstGeom prst="rect">
            <a:avLst/>
          </a:prstGeom>
        </p:spPr>
        <p:txBody>
          <a:bodyPr vert="horz" lIns="92959" tIns="46480" rIns="92959" bIns="46480" rtlCol="0" anchor="b"/>
          <a:lstStyle>
            <a:lvl1pPr algn="r" fontAlgn="auto">
              <a:lnSpc>
                <a:spcPct val="100000"/>
              </a:lnSpc>
              <a:spcBef>
                <a:spcPts val="0"/>
              </a:spcBef>
              <a:spcAft>
                <a:spcPts val="0"/>
              </a:spcAft>
              <a:defRPr sz="1300" smtClean="0">
                <a:latin typeface="+mn-lt"/>
              </a:defRPr>
            </a:lvl1pPr>
          </a:lstStyle>
          <a:p>
            <a:pPr>
              <a:defRPr/>
            </a:pPr>
            <a:fld id="{94F8E597-E40C-420D-8FFB-08EA9EDBF761}" type="slidenum">
              <a:rPr lang="en-US"/>
              <a:pPr>
                <a:defRPr/>
              </a:pPr>
              <a:t>‹#›</a:t>
            </a:fld>
            <a:endParaRPr lang="en-US"/>
          </a:p>
        </p:txBody>
      </p:sp>
    </p:spTree>
    <p:extLst>
      <p:ext uri="{BB962C8B-B14F-4D97-AF65-F5344CB8AC3E}">
        <p14:creationId xmlns:p14="http://schemas.microsoft.com/office/powerpoint/2010/main" val="1094292084"/>
      </p:ext>
    </p:extLst>
  </p:cSld>
  <p:clrMap bg1="lt1" tx1="dk1" bg2="lt2" tx2="dk2" accent1="accent1" accent2="accent2" accent3="accent3" accent4="accent4" accent5="accent5" accent6="accent6" hlink="hlink" folHlink="folHlink"/>
  <p:notesStyle>
    <a:lvl1pPr algn="l" defTabSz="457200" rtl="0" fontAlgn="base">
      <a:spcBef>
        <a:spcPct val="30000"/>
      </a:spcBef>
      <a:spcAft>
        <a:spcPct val="0"/>
      </a:spcAft>
      <a:defRPr sz="1200" kern="1200">
        <a:solidFill>
          <a:schemeClr val="tx1"/>
        </a:solidFill>
        <a:latin typeface="+mn-lt"/>
        <a:ea typeface="+mn-ea"/>
        <a:cs typeface="+mn-cs"/>
      </a:defRPr>
    </a:lvl1pPr>
    <a:lvl2pPr marL="457200" algn="l" defTabSz="457200" rtl="0" fontAlgn="base">
      <a:spcBef>
        <a:spcPct val="30000"/>
      </a:spcBef>
      <a:spcAft>
        <a:spcPct val="0"/>
      </a:spcAft>
      <a:defRPr sz="1200" kern="1200">
        <a:solidFill>
          <a:schemeClr val="tx1"/>
        </a:solidFill>
        <a:latin typeface="+mn-lt"/>
        <a:ea typeface="+mn-ea"/>
        <a:cs typeface="+mn-cs"/>
      </a:defRPr>
    </a:lvl2pPr>
    <a:lvl3pPr marL="914400" algn="l" defTabSz="457200" rtl="0" fontAlgn="base">
      <a:spcBef>
        <a:spcPct val="30000"/>
      </a:spcBef>
      <a:spcAft>
        <a:spcPct val="0"/>
      </a:spcAft>
      <a:defRPr sz="1200" kern="1200">
        <a:solidFill>
          <a:schemeClr val="tx1"/>
        </a:solidFill>
        <a:latin typeface="+mn-lt"/>
        <a:ea typeface="+mn-ea"/>
        <a:cs typeface="+mn-cs"/>
      </a:defRPr>
    </a:lvl3pPr>
    <a:lvl4pPr marL="1371600" algn="l" defTabSz="457200" rtl="0" fontAlgn="base">
      <a:spcBef>
        <a:spcPct val="30000"/>
      </a:spcBef>
      <a:spcAft>
        <a:spcPct val="0"/>
      </a:spcAft>
      <a:defRPr sz="1200" kern="1200">
        <a:solidFill>
          <a:schemeClr val="tx1"/>
        </a:solidFill>
        <a:latin typeface="+mn-lt"/>
        <a:ea typeface="+mn-ea"/>
        <a:cs typeface="+mn-cs"/>
      </a:defRPr>
    </a:lvl4pPr>
    <a:lvl5pPr marL="1828800" algn="l" defTabSz="457200" rtl="0" fontAlgn="base">
      <a:spcBef>
        <a:spcPct val="30000"/>
      </a:spcBef>
      <a:spcAft>
        <a:spcPct val="0"/>
      </a:spcAft>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7283"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94F8E597-E40C-420D-8FFB-08EA9EDBF761}" type="slidenum">
              <a:rPr lang="en-US" smtClean="0"/>
              <a:pPr>
                <a:defRPr/>
              </a:pPr>
              <a:t>3</a:t>
            </a:fld>
            <a:endParaRPr lang="en-US"/>
          </a:p>
        </p:txBody>
      </p:sp>
    </p:spTree>
    <p:extLst>
      <p:ext uri="{BB962C8B-B14F-4D97-AF65-F5344CB8AC3E}">
        <p14:creationId xmlns:p14="http://schemas.microsoft.com/office/powerpoint/2010/main" val="38292101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From patient</a:t>
            </a:r>
            <a:r>
              <a:rPr lang="en-US" baseline="0" dirty="0" smtClean="0"/>
              <a:t> perspective: precision medicine promises to increase benefits and reduce risks by improving both the safety and efficacy of medical products.</a:t>
            </a:r>
          </a:p>
          <a:p>
            <a:endParaRPr lang="en-US" baseline="0" dirty="0" smtClean="0"/>
          </a:p>
          <a:p>
            <a:r>
              <a:rPr lang="en-US" dirty="0" smtClean="0"/>
              <a:t>By further elucidating why some patients respond or do not respond to a drug, and why some experience adverse reactions while others do not, we may be able to use this information to tailor drug indications to certain populations, this improving safety</a:t>
            </a:r>
            <a:r>
              <a:rPr lang="en-US" baseline="0" dirty="0" smtClean="0"/>
              <a:t> and efficacy of drugs by specifying the population(s) in which they should be used</a:t>
            </a:r>
            <a:endParaRPr lang="en-US" dirty="0"/>
          </a:p>
        </p:txBody>
      </p:sp>
      <p:sp>
        <p:nvSpPr>
          <p:cNvPr id="4" name="Slide Number Placeholder 3"/>
          <p:cNvSpPr>
            <a:spLocks noGrp="1"/>
          </p:cNvSpPr>
          <p:nvPr>
            <p:ph type="sldNum" sz="quarter" idx="10"/>
          </p:nvPr>
        </p:nvSpPr>
        <p:spPr/>
        <p:txBody>
          <a:bodyPr/>
          <a:lstStyle/>
          <a:p>
            <a:pPr>
              <a:defRPr/>
            </a:pPr>
            <a:fld id="{94F8E597-E40C-420D-8FFB-08EA9EDBF761}" type="slidenum">
              <a:rPr lang="en-US" smtClean="0"/>
              <a:pPr>
                <a:defRPr/>
              </a:pPr>
              <a:t>5</a:t>
            </a:fld>
            <a:endParaRPr lang="en-US"/>
          </a:p>
        </p:txBody>
      </p:sp>
    </p:spTree>
    <p:extLst>
      <p:ext uri="{BB962C8B-B14F-4D97-AF65-F5344CB8AC3E}">
        <p14:creationId xmlns:p14="http://schemas.microsoft.com/office/powerpoint/2010/main" val="14982968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Current:</a:t>
            </a:r>
            <a:r>
              <a:rPr lang="en-US" baseline="0" dirty="0" smtClean="0"/>
              <a:t> pre-defined subgroup analysis</a:t>
            </a:r>
          </a:p>
          <a:p>
            <a:r>
              <a:rPr lang="en-US" baseline="0" dirty="0" smtClean="0"/>
              <a:t>No Type I error control, missed the true cutoff point and/or the second </a:t>
            </a:r>
            <a:r>
              <a:rPr lang="en-US" baseline="0" smtClean="0"/>
              <a:t>predictive variable. </a:t>
            </a:r>
            <a:endParaRPr lang="en-US"/>
          </a:p>
        </p:txBody>
      </p:sp>
      <p:sp>
        <p:nvSpPr>
          <p:cNvPr id="4" name="Slide Number Placeholder 3"/>
          <p:cNvSpPr>
            <a:spLocks noGrp="1"/>
          </p:cNvSpPr>
          <p:nvPr>
            <p:ph type="sldNum" sz="quarter" idx="10"/>
          </p:nvPr>
        </p:nvSpPr>
        <p:spPr/>
        <p:txBody>
          <a:bodyPr/>
          <a:lstStyle/>
          <a:p>
            <a:pPr>
              <a:defRPr/>
            </a:pPr>
            <a:fld id="{94F8E597-E40C-420D-8FFB-08EA9EDBF761}" type="slidenum">
              <a:rPr lang="en-US" smtClean="0"/>
              <a:pPr>
                <a:defRPr/>
              </a:pPr>
              <a:t>6</a:t>
            </a:fld>
            <a:endParaRPr lang="en-US"/>
          </a:p>
        </p:txBody>
      </p:sp>
    </p:spTree>
    <p:extLst>
      <p:ext uri="{BB962C8B-B14F-4D97-AF65-F5344CB8AC3E}">
        <p14:creationId xmlns:p14="http://schemas.microsoft.com/office/powerpoint/2010/main" val="409359461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base" latinLnBrk="0" hangingPunct="1">
              <a:lnSpc>
                <a:spcPct val="100000"/>
              </a:lnSpc>
              <a:spcBef>
                <a:spcPct val="30000"/>
              </a:spcBef>
              <a:spcAft>
                <a:spcPct val="0"/>
              </a:spcAft>
              <a:buClrTx/>
              <a:buSzTx/>
              <a:buFontTx/>
              <a:buNone/>
              <a:tabLst/>
              <a:defRPr/>
            </a:pPr>
            <a:r>
              <a:rPr lang="en-US" dirty="0" smtClean="0"/>
              <a:t>We need to interpret the change score from Screen to baseline. </a:t>
            </a:r>
          </a:p>
          <a:p>
            <a:pPr marL="0" marR="0" indent="0" algn="l" defTabSz="457200" rtl="0" eaLnBrk="1" fontAlgn="base" latinLnBrk="0" hangingPunct="1">
              <a:lnSpc>
                <a:spcPct val="100000"/>
              </a:lnSpc>
              <a:spcBef>
                <a:spcPct val="30000"/>
              </a:spcBef>
              <a:spcAft>
                <a:spcPct val="0"/>
              </a:spcAft>
              <a:buClrTx/>
              <a:buSzTx/>
              <a:buFontTx/>
              <a:buNone/>
              <a:tabLst/>
              <a:defRPr/>
            </a:pPr>
            <a:r>
              <a:rPr lang="en-US" dirty="0" smtClean="0"/>
              <a:t>Can you first check how the change score calculated? Is it baseline minus screening? </a:t>
            </a:r>
          </a:p>
          <a:p>
            <a:pPr marL="0" marR="0" indent="0" algn="l" defTabSz="457200" rtl="0" eaLnBrk="1" fontAlgn="base" latinLnBrk="0" hangingPunct="1">
              <a:lnSpc>
                <a:spcPct val="100000"/>
              </a:lnSpc>
              <a:spcBef>
                <a:spcPct val="30000"/>
              </a:spcBef>
              <a:spcAft>
                <a:spcPct val="0"/>
              </a:spcAft>
              <a:buClrTx/>
              <a:buSzTx/>
              <a:buFontTx/>
              <a:buNone/>
              <a:tabLst/>
              <a:defRPr/>
            </a:pPr>
            <a:r>
              <a:rPr lang="en-US" dirty="0" smtClean="0"/>
              <a:t>You may add a note in the slide notes that this change score reflects the learning ability and smaller value indicates stronger learning ability. So, the interpretation of the subgroup is that people with less learning ability has better response. This is a result very useful for future trial design. People may want to stratify randomization according to the change score.</a:t>
            </a:r>
            <a:endParaRPr lang="en-US" dirty="0"/>
          </a:p>
        </p:txBody>
      </p:sp>
      <p:sp>
        <p:nvSpPr>
          <p:cNvPr id="4" name="Slide Number Placeholder 3"/>
          <p:cNvSpPr>
            <a:spLocks noGrp="1"/>
          </p:cNvSpPr>
          <p:nvPr>
            <p:ph type="sldNum" sz="quarter" idx="10"/>
          </p:nvPr>
        </p:nvSpPr>
        <p:spPr/>
        <p:txBody>
          <a:bodyPr/>
          <a:lstStyle/>
          <a:p>
            <a:pPr>
              <a:defRPr/>
            </a:pPr>
            <a:fld id="{94F8E597-E40C-420D-8FFB-08EA9EDBF761}" type="slidenum">
              <a:rPr lang="en-US" smtClean="0"/>
              <a:pPr>
                <a:defRPr/>
              </a:pPr>
              <a:t>26</a:t>
            </a:fld>
            <a:endParaRPr lang="en-US"/>
          </a:p>
        </p:txBody>
      </p:sp>
    </p:spTree>
    <p:extLst>
      <p:ext uri="{BB962C8B-B14F-4D97-AF65-F5344CB8AC3E}">
        <p14:creationId xmlns:p14="http://schemas.microsoft.com/office/powerpoint/2010/main" val="372900988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base" latinLnBrk="0" hangingPunct="1">
              <a:lnSpc>
                <a:spcPct val="100000"/>
              </a:lnSpc>
              <a:spcBef>
                <a:spcPct val="30000"/>
              </a:spcBef>
              <a:spcAft>
                <a:spcPct val="0"/>
              </a:spcAft>
              <a:buClrTx/>
              <a:buSzTx/>
              <a:buFontTx/>
              <a:buNone/>
              <a:tabLst/>
              <a:defRPr/>
            </a:pPr>
            <a:r>
              <a:rPr lang="en-US" sz="1200" dirty="0" smtClean="0"/>
              <a:t>Extensive simulations in settings close the dataset to be analyzed should be conducted before choosing a method for identifying heterogeneous treatment effects and corresponding tuning parameters</a:t>
            </a:r>
          </a:p>
          <a:p>
            <a:endParaRPr lang="en-US" dirty="0"/>
          </a:p>
        </p:txBody>
      </p:sp>
      <p:sp>
        <p:nvSpPr>
          <p:cNvPr id="4" name="Slide Number Placeholder 3"/>
          <p:cNvSpPr>
            <a:spLocks noGrp="1"/>
          </p:cNvSpPr>
          <p:nvPr>
            <p:ph type="sldNum" sz="quarter" idx="10"/>
          </p:nvPr>
        </p:nvSpPr>
        <p:spPr/>
        <p:txBody>
          <a:bodyPr/>
          <a:lstStyle/>
          <a:p>
            <a:pPr>
              <a:defRPr/>
            </a:pPr>
            <a:fld id="{94F8E597-E40C-420D-8FFB-08EA9EDBF761}" type="slidenum">
              <a:rPr lang="en-US" smtClean="0"/>
              <a:pPr>
                <a:defRPr/>
              </a:pPr>
              <a:t>29</a:t>
            </a:fld>
            <a:endParaRPr lang="en-US"/>
          </a:p>
        </p:txBody>
      </p:sp>
    </p:spTree>
    <p:extLst>
      <p:ext uri="{BB962C8B-B14F-4D97-AF65-F5344CB8AC3E}">
        <p14:creationId xmlns:p14="http://schemas.microsoft.com/office/powerpoint/2010/main" val="12439439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674803399"/>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3" name="Title 1"/>
          <p:cNvSpPr>
            <a:spLocks noGrp="1"/>
          </p:cNvSpPr>
          <p:nvPr>
            <p:ph type="title"/>
          </p:nvPr>
        </p:nvSpPr>
        <p:spPr>
          <a:xfrm>
            <a:off x="411480" y="228600"/>
            <a:ext cx="8321040" cy="713232"/>
          </a:xfrm>
        </p:spPr>
        <p:txBody>
          <a:bodyPr anchor="b"/>
          <a:lstStyle>
            <a:lvl1pPr>
              <a:defRPr sz="2400">
                <a:solidFill>
                  <a:srgbClr val="84BD00"/>
                </a:solidFill>
              </a:defRPr>
            </a:lvl1pPr>
          </a:lstStyle>
          <a:p>
            <a:r>
              <a:rPr lang="en-US" dirty="0" smtClean="0"/>
              <a:t>Click to edit Master title style</a:t>
            </a:r>
            <a:endParaRPr lang="en-US" dirty="0"/>
          </a:p>
        </p:txBody>
      </p:sp>
    </p:spTree>
    <p:extLst>
      <p:ext uri="{BB962C8B-B14F-4D97-AF65-F5344CB8AC3E}">
        <p14:creationId xmlns:p14="http://schemas.microsoft.com/office/powerpoint/2010/main" val="1177134688"/>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1143000"/>
            <a:ext cx="5111750" cy="5257800"/>
          </a:xfrm>
        </p:spPr>
        <p:txBody>
          <a:bodyPr/>
          <a:lstStyle>
            <a:lvl1pPr>
              <a:spcBef>
                <a:spcPts val="1920"/>
              </a:spcBef>
              <a:defRPr sz="2000">
                <a:solidFill>
                  <a:srgbClr val="070605"/>
                </a:solidFill>
              </a:defRPr>
            </a:lvl1pPr>
            <a:lvl2pPr marL="457200" indent="-342900">
              <a:buFont typeface="Arial" pitchFamily="34" charset="0"/>
              <a:buChar char="•"/>
              <a:defRPr sz="2000">
                <a:solidFill>
                  <a:srgbClr val="070605"/>
                </a:solidFill>
              </a:defRPr>
            </a:lvl2pPr>
            <a:lvl3pPr>
              <a:defRPr sz="2000">
                <a:solidFill>
                  <a:srgbClr val="070605"/>
                </a:solidFill>
              </a:defRPr>
            </a:lvl3pPr>
            <a:lvl4pPr>
              <a:defRPr sz="2000">
                <a:solidFill>
                  <a:srgbClr val="070605"/>
                </a:solidFill>
              </a:defRPr>
            </a:lvl4pPr>
            <a:lvl5pPr>
              <a:defRPr sz="2000">
                <a:solidFill>
                  <a:srgbClr val="070605"/>
                </a:solidFill>
              </a:defRPr>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11480" y="1142999"/>
            <a:ext cx="3008313" cy="5257800"/>
          </a:xfrm>
        </p:spPr>
        <p:txBody>
          <a:bodyPr/>
          <a:lstStyle>
            <a:lvl1pPr marL="0" indent="0">
              <a:buNone/>
              <a:defRPr sz="1400">
                <a:solidFill>
                  <a:srgbClr val="070605"/>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5" name="Title 1"/>
          <p:cNvSpPr>
            <a:spLocks noGrp="1"/>
          </p:cNvSpPr>
          <p:nvPr>
            <p:ph type="title"/>
          </p:nvPr>
        </p:nvSpPr>
        <p:spPr>
          <a:xfrm>
            <a:off x="411480" y="228600"/>
            <a:ext cx="8321040" cy="713232"/>
          </a:xfrm>
        </p:spPr>
        <p:txBody>
          <a:bodyPr anchor="b"/>
          <a:lstStyle>
            <a:lvl1pPr>
              <a:defRPr sz="2400">
                <a:solidFill>
                  <a:srgbClr val="84BD00"/>
                </a:solidFill>
              </a:defRPr>
            </a:lvl1pPr>
          </a:lstStyle>
          <a:p>
            <a:r>
              <a:rPr lang="en-US" dirty="0" smtClean="0"/>
              <a:t>Click to edit Master title style</a:t>
            </a:r>
            <a:endParaRPr lang="en-US" dirty="0"/>
          </a:p>
        </p:txBody>
      </p:sp>
    </p:spTree>
    <p:extLst>
      <p:ext uri="{BB962C8B-B14F-4D97-AF65-F5344CB8AC3E}">
        <p14:creationId xmlns:p14="http://schemas.microsoft.com/office/powerpoint/2010/main" val="1806798943"/>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3" name="Picture Placeholder 2"/>
          <p:cNvSpPr>
            <a:spLocks noGrp="1"/>
          </p:cNvSpPr>
          <p:nvPr>
            <p:ph type="pic" idx="1"/>
          </p:nvPr>
        </p:nvSpPr>
        <p:spPr>
          <a:xfrm>
            <a:off x="1792288" y="1143000"/>
            <a:ext cx="5486400" cy="36226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Tree>
    <p:extLst>
      <p:ext uri="{BB962C8B-B14F-4D97-AF65-F5344CB8AC3E}">
        <p14:creationId xmlns:p14="http://schemas.microsoft.com/office/powerpoint/2010/main" val="401598773"/>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Final">
    <p:bg>
      <p:bgPr>
        <a:solidFill>
          <a:srgbClr val="071D49"/>
        </a:solidFill>
        <a:effectLst/>
      </p:bgPr>
    </p:bg>
    <p:spTree>
      <p:nvGrpSpPr>
        <p:cNvPr id="1" name=""/>
        <p:cNvGrpSpPr/>
        <p:nvPr/>
      </p:nvGrpSpPr>
      <p:grpSpPr>
        <a:xfrm>
          <a:off x="0" y="0"/>
          <a:ext cx="0" cy="0"/>
          <a:chOff x="0" y="0"/>
          <a:chExt cx="0" cy="0"/>
        </a:xfrm>
      </p:grpSpPr>
      <p:pic>
        <p:nvPicPr>
          <p:cNvPr id="4" name="Picture 16" descr="AbbVieLogo_Small_White.eps"/>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71463" y="6630988"/>
            <a:ext cx="685800" cy="12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0562694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Title Slide">
    <p:bg bwMode="auto">
      <p:bgPr>
        <a:solidFill>
          <a:schemeClr val="bg1"/>
        </a:solidFill>
        <a:effectLst/>
      </p:bgPr>
    </p:bg>
    <p:spTree>
      <p:nvGrpSpPr>
        <p:cNvPr id="1" name=""/>
        <p:cNvGrpSpPr/>
        <p:nvPr/>
      </p:nvGrpSpPr>
      <p:grpSpPr>
        <a:xfrm>
          <a:off x="0" y="0"/>
          <a:ext cx="0" cy="0"/>
          <a:chOff x="0" y="0"/>
          <a:chExt cx="0" cy="0"/>
        </a:xfrm>
      </p:grpSpPr>
      <p:sp>
        <p:nvSpPr>
          <p:cNvPr id="48130" name="Title Placeholder 1"/>
          <p:cNvSpPr>
            <a:spLocks noGrp="1"/>
          </p:cNvSpPr>
          <p:nvPr>
            <p:ph type="ctrTitle" hasCustomPrompt="1"/>
          </p:nvPr>
        </p:nvSpPr>
        <p:spPr>
          <a:xfrm>
            <a:off x="411163" y="2194559"/>
            <a:ext cx="4113212" cy="1463040"/>
          </a:xfrm>
        </p:spPr>
        <p:txBody>
          <a:bodyPr anchor="b"/>
          <a:lstStyle>
            <a:lvl1pPr>
              <a:lnSpc>
                <a:spcPct val="85000"/>
              </a:lnSpc>
              <a:defRPr sz="3200">
                <a:solidFill>
                  <a:schemeClr val="hlink"/>
                </a:solidFill>
              </a:defRPr>
            </a:lvl1pPr>
          </a:lstStyle>
          <a:p>
            <a:pPr lvl="0"/>
            <a:r>
              <a:rPr lang="en-US" noProof="0" dirty="0" smtClean="0"/>
              <a:t>TITLE CALIBRI 32PT, </a:t>
            </a:r>
            <a:br>
              <a:rPr lang="en-US" noProof="0" dirty="0" smtClean="0"/>
            </a:br>
            <a:r>
              <a:rPr lang="en-US" noProof="0" dirty="0" smtClean="0"/>
              <a:t>ALL CAPS, GRASS GREEN</a:t>
            </a:r>
          </a:p>
        </p:txBody>
      </p:sp>
      <p:sp>
        <p:nvSpPr>
          <p:cNvPr id="48131" name="Text Placeholder 2"/>
          <p:cNvSpPr>
            <a:spLocks noGrp="1"/>
          </p:cNvSpPr>
          <p:nvPr>
            <p:ph type="subTitle" idx="1" hasCustomPrompt="1"/>
          </p:nvPr>
        </p:nvSpPr>
        <p:spPr>
          <a:xfrm>
            <a:off x="411163" y="3702050"/>
            <a:ext cx="3656012" cy="274638"/>
          </a:xfrm>
        </p:spPr>
        <p:txBody>
          <a:bodyPr anchor="t"/>
          <a:lstStyle>
            <a:lvl1pPr>
              <a:defRPr sz="1400">
                <a:solidFill>
                  <a:schemeClr val="tx1"/>
                </a:solidFill>
              </a:defRPr>
            </a:lvl1pPr>
          </a:lstStyle>
          <a:p>
            <a:pPr lvl="0"/>
            <a:r>
              <a:rPr lang="en-US" noProof="0" dirty="0" smtClean="0"/>
              <a:t>Subhead Calibri 14pt, Black</a:t>
            </a:r>
          </a:p>
        </p:txBody>
      </p:sp>
      <p:sp>
        <p:nvSpPr>
          <p:cNvPr id="4" name="Date Placeholder 3"/>
          <p:cNvSpPr>
            <a:spLocks noGrp="1"/>
          </p:cNvSpPr>
          <p:nvPr>
            <p:ph type="dt" sz="half" idx="2"/>
          </p:nvPr>
        </p:nvSpPr>
        <p:spPr bwMode="gray">
          <a:xfrm>
            <a:off x="411163" y="4021138"/>
            <a:ext cx="2133600" cy="3048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spAutoFit/>
          </a:bodyPr>
          <a:lstStyle>
            <a:lvl1pPr algn="l">
              <a:lnSpc>
                <a:spcPct val="100000"/>
              </a:lnSpc>
              <a:defRPr sz="1400"/>
            </a:lvl1pPr>
          </a:lstStyle>
          <a:p>
            <a:r>
              <a:rPr lang="en-US" smtClean="0"/>
              <a:t>Date</a:t>
            </a:r>
            <a:endParaRPr lang="en-US"/>
          </a:p>
        </p:txBody>
      </p:sp>
      <p:sp>
        <p:nvSpPr>
          <p:cNvPr id="7" name="Freeform 6"/>
          <p:cNvSpPr>
            <a:spLocks/>
          </p:cNvSpPr>
          <p:nvPr userDrawn="1"/>
        </p:nvSpPr>
        <p:spPr bwMode="gray">
          <a:xfrm>
            <a:off x="4570413" y="1530350"/>
            <a:ext cx="125412" cy="3797300"/>
          </a:xfrm>
          <a:custGeom>
            <a:avLst/>
            <a:gdLst>
              <a:gd name="T0" fmla="*/ 0 w 94692"/>
              <a:gd name="T1" fmla="*/ 0 h 3865545"/>
              <a:gd name="T2" fmla="*/ 0 w 94692"/>
              <a:gd name="T3" fmla="*/ 0 h 3865545"/>
              <a:gd name="T4" fmla="*/ 124765 w 94692"/>
              <a:gd name="T5" fmla="*/ 0 h 3865545"/>
              <a:gd name="T6" fmla="*/ 124765 w 94692"/>
              <a:gd name="T7" fmla="*/ 3797010 h 3865545"/>
              <a:gd name="T8" fmla="*/ 0 w 94692"/>
              <a:gd name="T9" fmla="*/ 3797010 h 3865545"/>
              <a:gd name="T10" fmla="*/ 0 w 94692"/>
              <a:gd name="T11" fmla="*/ 3797010 h 3865545"/>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94692" h="3865545">
                <a:moveTo>
                  <a:pt x="0" y="0"/>
                </a:moveTo>
                <a:lnTo>
                  <a:pt x="0" y="0"/>
                </a:lnTo>
                <a:lnTo>
                  <a:pt x="94692" y="0"/>
                </a:lnTo>
                <a:lnTo>
                  <a:pt x="94692" y="3865545"/>
                </a:lnTo>
                <a:lnTo>
                  <a:pt x="0" y="3865545"/>
                </a:lnTo>
              </a:path>
            </a:pathLst>
          </a:custGeom>
          <a:noFill/>
          <a:ln w="25400" cap="flat" cmpd="sng" algn="ctr">
            <a:solidFill>
              <a:schemeClr val="hlink"/>
            </a:solidFill>
            <a:prstDash val="solid"/>
            <a:miter lim="800000"/>
            <a:headEnd/>
            <a:tailEnd/>
          </a:ln>
          <a:extLst>
            <a:ext uri="{909E8E84-426E-40DD-AFC4-6F175D3DCCD1}">
              <a14:hiddenFill xmlns:a14="http://schemas.microsoft.com/office/drawing/2010/main">
                <a:solidFill>
                  <a:srgbClr val="FFFFFF"/>
                </a:solidFill>
              </a14:hiddenFill>
            </a:ext>
          </a:extLst>
        </p:spPr>
        <p:txBody>
          <a:bodyPr anchor="ctr"/>
          <a:lstStyle/>
          <a:p>
            <a:endParaRPr lang="en-US"/>
          </a:p>
        </p:txBody>
      </p:sp>
      <p:pic>
        <p:nvPicPr>
          <p:cNvPr id="8" name="Picture 12" descr="AbbVieLogo_Standard_RGB.eps"/>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71463" y="6632179"/>
            <a:ext cx="685800" cy="1198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hf hdr="0"/>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itle" preserve="1">
  <p:cSld name="Divider Slide">
    <p:bg bwMode="auto">
      <p:bgPr>
        <a:solidFill>
          <a:srgbClr val="000000"/>
        </a:solidFill>
        <a:effectLst/>
      </p:bgPr>
    </p:bg>
    <p:spTree>
      <p:nvGrpSpPr>
        <p:cNvPr id="1" name=""/>
        <p:cNvGrpSpPr/>
        <p:nvPr/>
      </p:nvGrpSpPr>
      <p:grpSpPr>
        <a:xfrm>
          <a:off x="0" y="0"/>
          <a:ext cx="0" cy="0"/>
          <a:chOff x="0" y="0"/>
          <a:chExt cx="0" cy="0"/>
        </a:xfrm>
      </p:grpSpPr>
      <p:sp>
        <p:nvSpPr>
          <p:cNvPr id="7" name="Freeform 6"/>
          <p:cNvSpPr>
            <a:spLocks/>
          </p:cNvSpPr>
          <p:nvPr userDrawn="1"/>
        </p:nvSpPr>
        <p:spPr bwMode="gray">
          <a:xfrm>
            <a:off x="4570413" y="1530350"/>
            <a:ext cx="125412" cy="3797300"/>
          </a:xfrm>
          <a:custGeom>
            <a:avLst/>
            <a:gdLst>
              <a:gd name="T0" fmla="*/ 0 w 94692"/>
              <a:gd name="T1" fmla="*/ 0 h 3865545"/>
              <a:gd name="T2" fmla="*/ 0 w 94692"/>
              <a:gd name="T3" fmla="*/ 0 h 3865545"/>
              <a:gd name="T4" fmla="*/ 124765 w 94692"/>
              <a:gd name="T5" fmla="*/ 0 h 3865545"/>
              <a:gd name="T6" fmla="*/ 124765 w 94692"/>
              <a:gd name="T7" fmla="*/ 3797010 h 3865545"/>
              <a:gd name="T8" fmla="*/ 0 w 94692"/>
              <a:gd name="T9" fmla="*/ 3797010 h 3865545"/>
              <a:gd name="T10" fmla="*/ 0 w 94692"/>
              <a:gd name="T11" fmla="*/ 3797010 h 3865545"/>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94692" h="3865545">
                <a:moveTo>
                  <a:pt x="0" y="0"/>
                </a:moveTo>
                <a:lnTo>
                  <a:pt x="0" y="0"/>
                </a:lnTo>
                <a:lnTo>
                  <a:pt x="94692" y="0"/>
                </a:lnTo>
                <a:lnTo>
                  <a:pt x="94692" y="3865545"/>
                </a:lnTo>
                <a:lnTo>
                  <a:pt x="0" y="3865545"/>
                </a:lnTo>
              </a:path>
            </a:pathLst>
          </a:custGeom>
          <a:noFill/>
          <a:ln w="25400" cap="flat" cmpd="sng" algn="ctr">
            <a:solidFill>
              <a:schemeClr val="bg1"/>
            </a:solidFill>
            <a:prstDash val="solid"/>
            <a:miter lim="800000"/>
            <a:headEnd/>
            <a:tailEnd/>
          </a:ln>
          <a:extLst>
            <a:ext uri="{909E8E84-426E-40DD-AFC4-6F175D3DCCD1}">
              <a14:hiddenFill xmlns:a14="http://schemas.microsoft.com/office/drawing/2010/main">
                <a:solidFill>
                  <a:srgbClr val="FFFFFF"/>
                </a:solidFill>
              </a14:hiddenFill>
            </a:ext>
          </a:extLst>
        </p:spPr>
        <p:txBody>
          <a:bodyPr anchor="ctr"/>
          <a:lstStyle/>
          <a:p>
            <a:endParaRPr lang="en-US"/>
          </a:p>
        </p:txBody>
      </p:sp>
      <p:sp>
        <p:nvSpPr>
          <p:cNvPr id="48130" name="Title Placeholder 1"/>
          <p:cNvSpPr>
            <a:spLocks noGrp="1"/>
          </p:cNvSpPr>
          <p:nvPr>
            <p:ph type="ctrTitle" hasCustomPrompt="1"/>
          </p:nvPr>
        </p:nvSpPr>
        <p:spPr>
          <a:xfrm>
            <a:off x="411163" y="2194560"/>
            <a:ext cx="4113212" cy="1463040"/>
          </a:xfrm>
        </p:spPr>
        <p:txBody>
          <a:bodyPr anchor="b"/>
          <a:lstStyle>
            <a:lvl1pPr>
              <a:lnSpc>
                <a:spcPct val="85000"/>
              </a:lnSpc>
              <a:defRPr sz="3200">
                <a:solidFill>
                  <a:schemeClr val="bg1"/>
                </a:solidFill>
              </a:defRPr>
            </a:lvl1pPr>
          </a:lstStyle>
          <a:p>
            <a:pPr lvl="0"/>
            <a:r>
              <a:rPr lang="en-US" dirty="0" smtClean="0">
                <a:solidFill>
                  <a:schemeClr val="bg1"/>
                </a:solidFill>
              </a:rPr>
              <a:t>DIVIDER TITLES </a:t>
            </a:r>
            <a:br>
              <a:rPr lang="en-US" dirty="0" smtClean="0">
                <a:solidFill>
                  <a:schemeClr val="bg1"/>
                </a:solidFill>
              </a:rPr>
            </a:br>
            <a:r>
              <a:rPr lang="en-US" dirty="0" smtClean="0">
                <a:solidFill>
                  <a:schemeClr val="bg1"/>
                </a:solidFill>
              </a:rPr>
              <a:t>CALIBRI 32PT, ALL CAPS, WHITE</a:t>
            </a:r>
            <a:endParaRPr lang="en-US" noProof="0" dirty="0" smtClean="0"/>
          </a:p>
        </p:txBody>
      </p:sp>
      <p:sp>
        <p:nvSpPr>
          <p:cNvPr id="48131" name="Text Placeholder 2"/>
          <p:cNvSpPr>
            <a:spLocks noGrp="1"/>
          </p:cNvSpPr>
          <p:nvPr>
            <p:ph type="subTitle" idx="1" hasCustomPrompt="1"/>
          </p:nvPr>
        </p:nvSpPr>
        <p:spPr>
          <a:xfrm>
            <a:off x="411163" y="3702050"/>
            <a:ext cx="3656012" cy="696214"/>
          </a:xfrm>
        </p:spPr>
        <p:txBody>
          <a:bodyPr anchor="t"/>
          <a:lstStyle>
            <a:lvl1pPr>
              <a:defRPr sz="1400" baseline="0">
                <a:solidFill>
                  <a:srgbClr val="84BD00"/>
                </a:solidFill>
              </a:defRPr>
            </a:lvl1pPr>
          </a:lstStyle>
          <a:p>
            <a:pPr lvl="0"/>
            <a:r>
              <a:rPr lang="en-US" noProof="0" dirty="0" smtClean="0"/>
              <a:t>Subhead Calibri 14pt, Grass Green</a:t>
            </a:r>
          </a:p>
        </p:txBody>
      </p:sp>
    </p:spTree>
    <p:extLst>
      <p:ext uri="{BB962C8B-B14F-4D97-AF65-F5344CB8AC3E}">
        <p14:creationId xmlns:p14="http://schemas.microsoft.com/office/powerpoint/2010/main" val="2337540511"/>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1_AbbVie Quote">
    <p:bg bwMode="auto">
      <p:bgPr>
        <a:solidFill>
          <a:schemeClr val="bg1"/>
        </a:solidFill>
        <a:effectLst/>
      </p:bgPr>
    </p:bg>
    <p:spTree>
      <p:nvGrpSpPr>
        <p:cNvPr id="1" name=""/>
        <p:cNvGrpSpPr/>
        <p:nvPr/>
      </p:nvGrpSpPr>
      <p:grpSpPr>
        <a:xfrm>
          <a:off x="0" y="0"/>
          <a:ext cx="0" cy="0"/>
          <a:chOff x="0" y="0"/>
          <a:chExt cx="0" cy="0"/>
        </a:xfrm>
      </p:grpSpPr>
      <p:sp>
        <p:nvSpPr>
          <p:cNvPr id="13" name="Rectangle 2"/>
          <p:cNvSpPr>
            <a:spLocks noChangeArrowheads="1"/>
          </p:cNvSpPr>
          <p:nvPr userDrawn="1"/>
        </p:nvSpPr>
        <p:spPr bwMode="auto">
          <a:xfrm>
            <a:off x="0" y="6537325"/>
            <a:ext cx="9144000" cy="320675"/>
          </a:xfrm>
          <a:prstGeom prst="rect">
            <a:avLst/>
          </a:prstGeom>
          <a:solidFill>
            <a:srgbClr val="071D4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pic>
        <p:nvPicPr>
          <p:cNvPr id="48134" name="Picture 12" descr="AbbVieLogo_Standard_RGB.eps"/>
          <p:cNvPicPr>
            <a:picLocks noChangeAspect="1"/>
          </p:cNvPicPr>
          <p:nvPr/>
        </p:nvPicPr>
        <p:blipFill>
          <a:blip r:embed="rId2">
            <a:lum bright="100000" contrast="100000"/>
            <a:extLst>
              <a:ext uri="{28A0092B-C50C-407E-A947-70E740481C1C}">
                <a14:useLocalDpi xmlns:a14="http://schemas.microsoft.com/office/drawing/2010/main" val="0"/>
              </a:ext>
            </a:extLst>
          </a:blip>
          <a:srcRect/>
          <a:stretch>
            <a:fillRect/>
          </a:stretch>
        </p:blipFill>
        <p:spPr bwMode="auto">
          <a:xfrm>
            <a:off x="525463" y="493713"/>
            <a:ext cx="1371600" cy="239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Freeform 6"/>
          <p:cNvSpPr>
            <a:spLocks/>
          </p:cNvSpPr>
          <p:nvPr userDrawn="1"/>
        </p:nvSpPr>
        <p:spPr bwMode="gray">
          <a:xfrm>
            <a:off x="4570413" y="1530350"/>
            <a:ext cx="125412" cy="3797300"/>
          </a:xfrm>
          <a:custGeom>
            <a:avLst/>
            <a:gdLst>
              <a:gd name="T0" fmla="*/ 0 w 94692"/>
              <a:gd name="T1" fmla="*/ 0 h 3865545"/>
              <a:gd name="T2" fmla="*/ 0 w 94692"/>
              <a:gd name="T3" fmla="*/ 0 h 3865545"/>
              <a:gd name="T4" fmla="*/ 124765 w 94692"/>
              <a:gd name="T5" fmla="*/ 0 h 3865545"/>
              <a:gd name="T6" fmla="*/ 124765 w 94692"/>
              <a:gd name="T7" fmla="*/ 3797010 h 3865545"/>
              <a:gd name="T8" fmla="*/ 0 w 94692"/>
              <a:gd name="T9" fmla="*/ 3797010 h 3865545"/>
              <a:gd name="T10" fmla="*/ 0 w 94692"/>
              <a:gd name="T11" fmla="*/ 3797010 h 3865545"/>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94692" h="3865545">
                <a:moveTo>
                  <a:pt x="0" y="0"/>
                </a:moveTo>
                <a:lnTo>
                  <a:pt x="0" y="0"/>
                </a:lnTo>
                <a:lnTo>
                  <a:pt x="94692" y="0"/>
                </a:lnTo>
                <a:lnTo>
                  <a:pt x="94692" y="3865545"/>
                </a:lnTo>
                <a:lnTo>
                  <a:pt x="0" y="3865545"/>
                </a:lnTo>
              </a:path>
            </a:pathLst>
          </a:custGeom>
          <a:noFill/>
          <a:ln w="25400" cap="flat" cmpd="sng" algn="ctr">
            <a:solidFill>
              <a:schemeClr val="bg1"/>
            </a:solidFill>
            <a:prstDash val="solid"/>
            <a:miter lim="800000"/>
            <a:headEnd/>
            <a:tailEnd/>
          </a:ln>
          <a:extLst>
            <a:ext uri="{909E8E84-426E-40DD-AFC4-6F175D3DCCD1}">
              <a14:hiddenFill xmlns:a14="http://schemas.microsoft.com/office/drawing/2010/main">
                <a:solidFill>
                  <a:srgbClr val="FFFFFF"/>
                </a:solidFill>
              </a14:hiddenFill>
            </a:ext>
          </a:extLst>
        </p:spPr>
        <p:txBody>
          <a:bodyPr anchor="ctr"/>
          <a:lstStyle/>
          <a:p>
            <a:endParaRPr lang="en-US"/>
          </a:p>
        </p:txBody>
      </p:sp>
      <p:sp>
        <p:nvSpPr>
          <p:cNvPr id="11" name="Rectangle 11"/>
          <p:cNvSpPr>
            <a:spLocks noGrp="1"/>
          </p:cNvSpPr>
          <p:nvPr>
            <p:ph type="body" idx="1"/>
          </p:nvPr>
        </p:nvSpPr>
        <p:spPr>
          <a:xfrm>
            <a:off x="411163" y="1279525"/>
            <a:ext cx="5926137" cy="3794125"/>
          </a:xfrm>
        </p:spPr>
        <p:txBody>
          <a:bodyPr/>
          <a:lstStyle/>
          <a:p>
            <a:r>
              <a:rPr lang="en-US" dirty="0"/>
              <a:t>Enter quote text in text placeholder. Default text color is </a:t>
            </a:r>
            <a:r>
              <a:rPr lang="en-US" dirty="0" err="1"/>
              <a:t>AbbVie</a:t>
            </a:r>
            <a:r>
              <a:rPr lang="en-US" dirty="0"/>
              <a:t> Dark Blue. Change text colors for best contrast against chosen background (either image or solid fill). </a:t>
            </a:r>
          </a:p>
        </p:txBody>
      </p:sp>
      <p:sp>
        <p:nvSpPr>
          <p:cNvPr id="12" name="Rectangle 10"/>
          <p:cNvSpPr>
            <a:spLocks noGrp="1"/>
          </p:cNvSpPr>
          <p:nvPr>
            <p:ph type="title"/>
          </p:nvPr>
        </p:nvSpPr>
        <p:spPr>
          <a:xfrm>
            <a:off x="412750" y="5164138"/>
            <a:ext cx="4387850" cy="284162"/>
          </a:xfrm>
        </p:spPr>
        <p:txBody>
          <a:bodyPr/>
          <a:lstStyle/>
          <a:p>
            <a:r>
              <a:rPr lang="en-US" dirty="0"/>
              <a:t>ENTER AUTHOR NAME IN TITLE PLACEHOLDER</a:t>
            </a:r>
          </a:p>
        </p:txBody>
      </p:sp>
    </p:spTree>
    <p:extLst>
      <p:ext uri="{BB962C8B-B14F-4D97-AF65-F5344CB8AC3E}">
        <p14:creationId xmlns:p14="http://schemas.microsoft.com/office/powerpoint/2010/main" val="709004670"/>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2_AbbVie Quote">
    <p:bg bwMode="auto">
      <p:bgPr>
        <a:solidFill>
          <a:srgbClr val="000000"/>
        </a:solidFill>
        <a:effectLst/>
      </p:bgPr>
    </p:bg>
    <p:spTree>
      <p:nvGrpSpPr>
        <p:cNvPr id="1" name=""/>
        <p:cNvGrpSpPr/>
        <p:nvPr/>
      </p:nvGrpSpPr>
      <p:grpSpPr>
        <a:xfrm>
          <a:off x="0" y="0"/>
          <a:ext cx="0" cy="0"/>
          <a:chOff x="0" y="0"/>
          <a:chExt cx="0" cy="0"/>
        </a:xfrm>
      </p:grpSpPr>
      <p:sp>
        <p:nvSpPr>
          <p:cNvPr id="21" name="Rectangle 2"/>
          <p:cNvSpPr>
            <a:spLocks noChangeArrowheads="1"/>
          </p:cNvSpPr>
          <p:nvPr userDrawn="1"/>
        </p:nvSpPr>
        <p:spPr bwMode="auto">
          <a:xfrm>
            <a:off x="0" y="6537325"/>
            <a:ext cx="9144000" cy="320675"/>
          </a:xfrm>
          <a:prstGeom prst="rect">
            <a:avLst/>
          </a:prstGeom>
          <a:solidFill>
            <a:srgbClr val="000000"/>
          </a:solidFill>
          <a:ln>
            <a:noFill/>
          </a:ln>
          <a:effectLst/>
          <a:extLst/>
        </p:spPr>
        <p:txBody>
          <a:bodyPr wrap="none" anchor="ctr"/>
          <a:lstStyle/>
          <a:p>
            <a:endParaRPr lang="en-US"/>
          </a:p>
        </p:txBody>
      </p:sp>
      <p:sp>
        <p:nvSpPr>
          <p:cNvPr id="19" name="Rectangle 7"/>
          <p:cNvSpPr>
            <a:spLocks noGrp="1"/>
          </p:cNvSpPr>
          <p:nvPr>
            <p:ph type="title"/>
          </p:nvPr>
        </p:nvSpPr>
        <p:spPr>
          <a:xfrm>
            <a:off x="412750" y="5164138"/>
            <a:ext cx="4387850" cy="284162"/>
          </a:xfrm>
        </p:spPr>
        <p:txBody>
          <a:bodyPr/>
          <a:lstStyle/>
          <a:p>
            <a:r>
              <a:rPr lang="en-US" dirty="0"/>
              <a:t>ENTER AUTHOR NAME IN TITLE PLACEHOLDER</a:t>
            </a:r>
          </a:p>
        </p:txBody>
      </p:sp>
      <p:sp>
        <p:nvSpPr>
          <p:cNvPr id="20" name="Rectangle 8"/>
          <p:cNvSpPr>
            <a:spLocks noGrp="1"/>
          </p:cNvSpPr>
          <p:nvPr>
            <p:ph type="body" idx="1"/>
          </p:nvPr>
        </p:nvSpPr>
        <p:spPr>
          <a:xfrm>
            <a:off x="411163" y="1279525"/>
            <a:ext cx="5934075" cy="3794125"/>
          </a:xfrm>
          <a:noFill/>
          <a:ln/>
        </p:spPr>
        <p:txBody>
          <a:bodyPr/>
          <a:lstStyle/>
          <a:p>
            <a:r>
              <a:rPr lang="en-US" dirty="0">
                <a:solidFill>
                  <a:schemeClr val="bg1"/>
                </a:solidFill>
              </a:rPr>
              <a:t>Enter quote text in text placeholder. Default text color is AbbVie Dark Blue. Change text colors for best contrast against chosen background (either image or solid fill). </a:t>
            </a:r>
          </a:p>
        </p:txBody>
      </p:sp>
    </p:spTree>
    <p:extLst>
      <p:ext uri="{BB962C8B-B14F-4D97-AF65-F5344CB8AC3E}">
        <p14:creationId xmlns:p14="http://schemas.microsoft.com/office/powerpoint/2010/main" val="1250832444"/>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11163" y="1142999"/>
            <a:ext cx="8318500" cy="5257800"/>
          </a:xfrm>
        </p:spPr>
        <p:txBody>
          <a:bodyPr anchor="t"/>
          <a:lstStyle>
            <a:lvl1pPr>
              <a:spcBef>
                <a:spcPts val="1920"/>
              </a:spcBef>
              <a:defRPr sz="2200">
                <a:solidFill>
                  <a:srgbClr val="070605"/>
                </a:solidFill>
              </a:defRPr>
            </a:lvl1pPr>
            <a:lvl2pPr marL="457200" indent="-342900">
              <a:buFont typeface="Arial" pitchFamily="34" charset="0"/>
              <a:buChar char="•"/>
              <a:defRPr sz="2200">
                <a:solidFill>
                  <a:srgbClr val="070605"/>
                </a:solidFill>
              </a:defRPr>
            </a:lvl2pPr>
            <a:lvl3pPr>
              <a:defRPr sz="2200">
                <a:solidFill>
                  <a:srgbClr val="070605"/>
                </a:solidFill>
              </a:defRPr>
            </a:lvl3pPr>
            <a:lvl4pPr>
              <a:defRPr sz="2200">
                <a:solidFill>
                  <a:srgbClr val="070605"/>
                </a:solidFill>
              </a:defRPr>
            </a:lvl4pPr>
            <a:lvl5pPr>
              <a:defRPr sz="2200">
                <a:solidFill>
                  <a:srgbClr val="070605"/>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a:spLocks noGrp="1"/>
          </p:cNvSpPr>
          <p:nvPr userDrawn="1"/>
        </p:nvSpPr>
        <p:spPr bwMode="auto">
          <a:xfrm>
            <a:off x="403606" y="225268"/>
            <a:ext cx="8318500" cy="6605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lvl1pPr algn="l" defTabSz="457200" rtl="0" fontAlgn="base">
              <a:lnSpc>
                <a:spcPct val="90000"/>
              </a:lnSpc>
              <a:spcBef>
                <a:spcPct val="0"/>
              </a:spcBef>
              <a:spcAft>
                <a:spcPct val="0"/>
              </a:spcAft>
              <a:defRPr sz="2400" kern="1200">
                <a:solidFill>
                  <a:schemeClr val="tx1"/>
                </a:solidFill>
                <a:latin typeface="+mj-lt"/>
                <a:ea typeface="+mj-ea"/>
                <a:cs typeface="+mj-cs"/>
              </a:defRPr>
            </a:lvl1pPr>
            <a:lvl2pPr algn="l" defTabSz="457200" rtl="0" fontAlgn="base">
              <a:lnSpc>
                <a:spcPct val="90000"/>
              </a:lnSpc>
              <a:spcBef>
                <a:spcPct val="0"/>
              </a:spcBef>
              <a:spcAft>
                <a:spcPct val="0"/>
              </a:spcAft>
              <a:defRPr sz="2400">
                <a:solidFill>
                  <a:schemeClr val="tx1"/>
                </a:solidFill>
                <a:latin typeface="Calibri" pitchFamily="34" charset="0"/>
              </a:defRPr>
            </a:lvl2pPr>
            <a:lvl3pPr algn="l" defTabSz="457200" rtl="0" fontAlgn="base">
              <a:lnSpc>
                <a:spcPct val="90000"/>
              </a:lnSpc>
              <a:spcBef>
                <a:spcPct val="0"/>
              </a:spcBef>
              <a:spcAft>
                <a:spcPct val="0"/>
              </a:spcAft>
              <a:defRPr sz="2400">
                <a:solidFill>
                  <a:schemeClr val="tx1"/>
                </a:solidFill>
                <a:latin typeface="Calibri" pitchFamily="34" charset="0"/>
              </a:defRPr>
            </a:lvl3pPr>
            <a:lvl4pPr algn="l" defTabSz="457200" rtl="0" fontAlgn="base">
              <a:lnSpc>
                <a:spcPct val="90000"/>
              </a:lnSpc>
              <a:spcBef>
                <a:spcPct val="0"/>
              </a:spcBef>
              <a:spcAft>
                <a:spcPct val="0"/>
              </a:spcAft>
              <a:defRPr sz="2400">
                <a:solidFill>
                  <a:schemeClr val="tx1"/>
                </a:solidFill>
                <a:latin typeface="Calibri" pitchFamily="34" charset="0"/>
              </a:defRPr>
            </a:lvl4pPr>
            <a:lvl5pPr algn="l" defTabSz="457200" rtl="0" fontAlgn="base">
              <a:lnSpc>
                <a:spcPct val="90000"/>
              </a:lnSpc>
              <a:spcBef>
                <a:spcPct val="0"/>
              </a:spcBef>
              <a:spcAft>
                <a:spcPct val="0"/>
              </a:spcAft>
              <a:defRPr sz="2400">
                <a:solidFill>
                  <a:schemeClr val="tx1"/>
                </a:solidFill>
                <a:latin typeface="Calibri" pitchFamily="34" charset="0"/>
              </a:defRPr>
            </a:lvl5pPr>
            <a:lvl6pPr marL="457200" algn="l" defTabSz="457200" rtl="0" fontAlgn="base">
              <a:lnSpc>
                <a:spcPct val="90000"/>
              </a:lnSpc>
              <a:spcBef>
                <a:spcPct val="0"/>
              </a:spcBef>
              <a:spcAft>
                <a:spcPct val="0"/>
              </a:spcAft>
              <a:defRPr sz="2400">
                <a:solidFill>
                  <a:schemeClr val="tx1"/>
                </a:solidFill>
                <a:latin typeface="Calibri" pitchFamily="34" charset="0"/>
              </a:defRPr>
            </a:lvl6pPr>
            <a:lvl7pPr marL="914400" algn="l" defTabSz="457200" rtl="0" fontAlgn="base">
              <a:lnSpc>
                <a:spcPct val="90000"/>
              </a:lnSpc>
              <a:spcBef>
                <a:spcPct val="0"/>
              </a:spcBef>
              <a:spcAft>
                <a:spcPct val="0"/>
              </a:spcAft>
              <a:defRPr sz="2400">
                <a:solidFill>
                  <a:schemeClr val="tx1"/>
                </a:solidFill>
                <a:latin typeface="Calibri" pitchFamily="34" charset="0"/>
              </a:defRPr>
            </a:lvl7pPr>
            <a:lvl8pPr marL="1371600" algn="l" defTabSz="457200" rtl="0" fontAlgn="base">
              <a:lnSpc>
                <a:spcPct val="90000"/>
              </a:lnSpc>
              <a:spcBef>
                <a:spcPct val="0"/>
              </a:spcBef>
              <a:spcAft>
                <a:spcPct val="0"/>
              </a:spcAft>
              <a:defRPr sz="2400">
                <a:solidFill>
                  <a:schemeClr val="tx1"/>
                </a:solidFill>
                <a:latin typeface="Calibri" pitchFamily="34" charset="0"/>
              </a:defRPr>
            </a:lvl8pPr>
            <a:lvl9pPr marL="1828800" algn="l" defTabSz="457200" rtl="0" fontAlgn="base">
              <a:lnSpc>
                <a:spcPct val="90000"/>
              </a:lnSpc>
              <a:spcBef>
                <a:spcPct val="0"/>
              </a:spcBef>
              <a:spcAft>
                <a:spcPct val="0"/>
              </a:spcAft>
              <a:defRPr sz="2400">
                <a:solidFill>
                  <a:schemeClr val="tx1"/>
                </a:solidFill>
                <a:latin typeface="Calibri" pitchFamily="34" charset="0"/>
              </a:defRPr>
            </a:lvl9pPr>
          </a:lstStyle>
          <a:p>
            <a:pPr>
              <a:lnSpc>
                <a:spcPct val="100000"/>
              </a:lnSpc>
            </a:pPr>
            <a:endParaRPr lang="en-US" dirty="0" smtClean="0">
              <a:solidFill>
                <a:srgbClr val="84BD00"/>
              </a:solidFill>
            </a:endParaRPr>
          </a:p>
        </p:txBody>
      </p:sp>
      <p:sp>
        <p:nvSpPr>
          <p:cNvPr id="5" name="Title 1"/>
          <p:cNvSpPr>
            <a:spLocks noGrp="1"/>
          </p:cNvSpPr>
          <p:nvPr>
            <p:ph type="title"/>
          </p:nvPr>
        </p:nvSpPr>
        <p:spPr>
          <a:xfrm>
            <a:off x="411480" y="228600"/>
            <a:ext cx="8321040" cy="713232"/>
          </a:xfrm>
        </p:spPr>
        <p:txBody>
          <a:bodyPr anchor="b"/>
          <a:lstStyle>
            <a:lvl1pPr>
              <a:defRPr sz="2400">
                <a:solidFill>
                  <a:srgbClr val="84BD00"/>
                </a:solidFill>
              </a:defRPr>
            </a:lvl1pPr>
          </a:lstStyle>
          <a:p>
            <a:r>
              <a:rPr lang="en-US" dirty="0" smtClean="0"/>
              <a:t>Click to edit Master title style</a:t>
            </a:r>
            <a:endParaRPr lang="en-US" dirty="0"/>
          </a:p>
        </p:txBody>
      </p:sp>
    </p:spTree>
    <p:extLst>
      <p:ext uri="{BB962C8B-B14F-4D97-AF65-F5344CB8AC3E}">
        <p14:creationId xmlns:p14="http://schemas.microsoft.com/office/powerpoint/2010/main" val="3805546690"/>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dirty="0" smtClean="0"/>
              <a:t>Click to edit Master text styles</a:t>
            </a:r>
          </a:p>
        </p:txBody>
      </p:sp>
    </p:spTree>
    <p:extLst>
      <p:ext uri="{BB962C8B-B14F-4D97-AF65-F5344CB8AC3E}">
        <p14:creationId xmlns:p14="http://schemas.microsoft.com/office/powerpoint/2010/main" val="4154034401"/>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11163" y="1142999"/>
            <a:ext cx="4083050" cy="5257800"/>
          </a:xfrm>
        </p:spPr>
        <p:txBody>
          <a:bodyPr anchor="t"/>
          <a:lstStyle>
            <a:lvl1pPr>
              <a:defRPr sz="2000">
                <a:solidFill>
                  <a:srgbClr val="070605"/>
                </a:solidFill>
              </a:defRPr>
            </a:lvl1pPr>
            <a:lvl2pPr marL="457200" indent="-292608">
              <a:buFont typeface="Arial" pitchFamily="34" charset="0"/>
              <a:buChar char="•"/>
              <a:defRPr sz="2000">
                <a:solidFill>
                  <a:srgbClr val="070605"/>
                </a:solidFill>
              </a:defRPr>
            </a:lvl2pPr>
            <a:lvl3pPr>
              <a:defRPr sz="1900">
                <a:solidFill>
                  <a:srgbClr val="070605"/>
                </a:solidFill>
              </a:defRPr>
            </a:lvl3pPr>
            <a:lvl4pPr>
              <a:defRPr sz="1600">
                <a:solidFill>
                  <a:srgbClr val="070605"/>
                </a:solidFill>
              </a:defRPr>
            </a:lvl4pPr>
            <a:lvl5pPr>
              <a:defRPr sz="1600">
                <a:solidFill>
                  <a:srgbClr val="070605"/>
                </a:solidFill>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6613" y="1142999"/>
            <a:ext cx="4083050" cy="5257800"/>
          </a:xfrm>
        </p:spPr>
        <p:txBody>
          <a:bodyPr anchor="t"/>
          <a:lstStyle>
            <a:lvl1pPr>
              <a:defRPr sz="2000">
                <a:solidFill>
                  <a:srgbClr val="070605"/>
                </a:solidFill>
              </a:defRPr>
            </a:lvl1pPr>
            <a:lvl2pPr marL="457200" indent="-292608">
              <a:buFont typeface="Arial" pitchFamily="34" charset="0"/>
              <a:buChar char="•"/>
              <a:defRPr sz="2000">
                <a:solidFill>
                  <a:srgbClr val="070605"/>
                </a:solidFill>
              </a:defRPr>
            </a:lvl2pPr>
            <a:lvl3pPr>
              <a:defRPr sz="1900">
                <a:solidFill>
                  <a:srgbClr val="070605"/>
                </a:solidFill>
              </a:defRPr>
            </a:lvl3pPr>
            <a:lvl4pPr>
              <a:defRPr sz="1600">
                <a:solidFill>
                  <a:srgbClr val="070605"/>
                </a:solidFill>
              </a:defRPr>
            </a:lvl4pPr>
            <a:lvl5pPr>
              <a:defRPr sz="1600">
                <a:solidFill>
                  <a:srgbClr val="070605"/>
                </a:solidFill>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itle 1"/>
          <p:cNvSpPr>
            <a:spLocks noGrp="1"/>
          </p:cNvSpPr>
          <p:nvPr>
            <p:ph type="title"/>
          </p:nvPr>
        </p:nvSpPr>
        <p:spPr>
          <a:xfrm>
            <a:off x="411480" y="228600"/>
            <a:ext cx="8321040" cy="713232"/>
          </a:xfrm>
        </p:spPr>
        <p:txBody>
          <a:bodyPr anchor="b"/>
          <a:lstStyle>
            <a:lvl1pPr>
              <a:defRPr sz="2400">
                <a:solidFill>
                  <a:srgbClr val="84BD00"/>
                </a:solidFill>
              </a:defRPr>
            </a:lvl1pPr>
          </a:lstStyle>
          <a:p>
            <a:r>
              <a:rPr lang="en-US" dirty="0" smtClean="0"/>
              <a:t>Click to edit Master title style</a:t>
            </a:r>
            <a:endParaRPr lang="en-US" dirty="0"/>
          </a:p>
        </p:txBody>
      </p:sp>
    </p:spTree>
    <p:extLst>
      <p:ext uri="{BB962C8B-B14F-4D97-AF65-F5344CB8AC3E}">
        <p14:creationId xmlns:p14="http://schemas.microsoft.com/office/powerpoint/2010/main" val="3565201815"/>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11480" y="1143000"/>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11480" y="1783080"/>
            <a:ext cx="4040188" cy="4617720"/>
          </a:xfrm>
        </p:spPr>
        <p:txBody>
          <a:bodyPr anchor="t"/>
          <a:lstStyle>
            <a:lvl1pPr>
              <a:defRPr sz="2000">
                <a:solidFill>
                  <a:srgbClr val="070605"/>
                </a:solidFill>
              </a:defRPr>
            </a:lvl1pPr>
            <a:lvl2pPr marL="457200" indent="-342900">
              <a:buFont typeface="Arial" pitchFamily="34" charset="0"/>
              <a:buChar char="•"/>
              <a:defRPr sz="2000">
                <a:solidFill>
                  <a:srgbClr val="070605"/>
                </a:solidFill>
              </a:defRPr>
            </a:lvl2pPr>
            <a:lvl3pPr>
              <a:defRPr sz="2000">
                <a:solidFill>
                  <a:srgbClr val="070605"/>
                </a:solidFill>
              </a:defRPr>
            </a:lvl3pPr>
            <a:lvl4pPr>
              <a:defRPr sz="2000">
                <a:solidFill>
                  <a:srgbClr val="070605"/>
                </a:solidFill>
              </a:defRPr>
            </a:lvl4pPr>
            <a:lvl5pPr>
              <a:defRPr sz="2000">
                <a:solidFill>
                  <a:srgbClr val="070605"/>
                </a:solidFill>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45025" y="1143000"/>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5" y="1783080"/>
            <a:ext cx="4041775" cy="4617720"/>
          </a:xfrm>
        </p:spPr>
        <p:txBody>
          <a:bodyPr anchor="t"/>
          <a:lstStyle>
            <a:lvl1pPr>
              <a:defRPr sz="2000">
                <a:solidFill>
                  <a:srgbClr val="070605"/>
                </a:solidFill>
              </a:defRPr>
            </a:lvl1pPr>
            <a:lvl2pPr marL="457200" indent="-342900">
              <a:buFont typeface="Arial" pitchFamily="34" charset="0"/>
              <a:buChar char="•"/>
              <a:defRPr sz="2000">
                <a:solidFill>
                  <a:srgbClr val="070605"/>
                </a:solidFill>
              </a:defRPr>
            </a:lvl2pPr>
            <a:lvl3pPr>
              <a:defRPr sz="2000">
                <a:solidFill>
                  <a:srgbClr val="070605"/>
                </a:solidFill>
              </a:defRPr>
            </a:lvl3pPr>
            <a:lvl4pPr>
              <a:defRPr sz="2000">
                <a:solidFill>
                  <a:srgbClr val="070605"/>
                </a:solidFill>
              </a:defRPr>
            </a:lvl4pPr>
            <a:lvl5pPr>
              <a:defRPr sz="2000">
                <a:solidFill>
                  <a:srgbClr val="070605"/>
                </a:solidFill>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Title 1"/>
          <p:cNvSpPr>
            <a:spLocks noGrp="1"/>
          </p:cNvSpPr>
          <p:nvPr>
            <p:ph type="title"/>
          </p:nvPr>
        </p:nvSpPr>
        <p:spPr>
          <a:xfrm>
            <a:off x="411480" y="228600"/>
            <a:ext cx="8321040" cy="713232"/>
          </a:xfrm>
        </p:spPr>
        <p:txBody>
          <a:bodyPr anchor="b"/>
          <a:lstStyle>
            <a:lvl1pPr>
              <a:defRPr sz="2400">
                <a:solidFill>
                  <a:srgbClr val="84BD00"/>
                </a:solidFill>
              </a:defRPr>
            </a:lvl1pPr>
          </a:lstStyle>
          <a:p>
            <a:r>
              <a:rPr lang="en-US" dirty="0" smtClean="0"/>
              <a:t>Click to edit Master title style</a:t>
            </a:r>
            <a:endParaRPr lang="en-US" dirty="0"/>
          </a:p>
        </p:txBody>
      </p:sp>
    </p:spTree>
    <p:extLst>
      <p:ext uri="{BB962C8B-B14F-4D97-AF65-F5344CB8AC3E}">
        <p14:creationId xmlns:p14="http://schemas.microsoft.com/office/powerpoint/2010/main" val="905856660"/>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47108" name="Text Placeholder 2"/>
          <p:cNvSpPr>
            <a:spLocks noGrp="1"/>
          </p:cNvSpPr>
          <p:nvPr>
            <p:ph type="body" idx="1"/>
          </p:nvPr>
        </p:nvSpPr>
        <p:spPr bwMode="gray">
          <a:xfrm>
            <a:off x="411163" y="1279525"/>
            <a:ext cx="8318500" cy="3794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dirty="0" smtClean="0"/>
              <a:t>Click to edit Master text styles</a:t>
            </a:r>
          </a:p>
          <a:p>
            <a:pPr lvl="1"/>
            <a:r>
              <a:rPr lang="en-US" dirty="0" smtClean="0"/>
              <a:t>Second level</a:t>
            </a:r>
          </a:p>
        </p:txBody>
      </p:sp>
      <p:sp>
        <p:nvSpPr>
          <p:cNvPr id="47106" name="Rectangle 2"/>
          <p:cNvSpPr>
            <a:spLocks noChangeArrowheads="1"/>
          </p:cNvSpPr>
          <p:nvPr/>
        </p:nvSpPr>
        <p:spPr bwMode="auto">
          <a:xfrm>
            <a:off x="0" y="6566972"/>
            <a:ext cx="9144000" cy="320675"/>
          </a:xfrm>
          <a:prstGeom prst="rect">
            <a:avLst/>
          </a:prstGeom>
          <a:solidFill>
            <a:srgbClr val="071D4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7107" name="Title Placeholder 1"/>
          <p:cNvSpPr>
            <a:spLocks noGrp="1"/>
          </p:cNvSpPr>
          <p:nvPr>
            <p:ph type="title"/>
          </p:nvPr>
        </p:nvSpPr>
        <p:spPr bwMode="gray">
          <a:xfrm>
            <a:off x="412750" y="5164138"/>
            <a:ext cx="4387850" cy="284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dirty="0" smtClean="0"/>
              <a:t>CLICK TO EDIT MASTER TITLE STYLE</a:t>
            </a:r>
          </a:p>
        </p:txBody>
      </p:sp>
      <p:sp>
        <p:nvSpPr>
          <p:cNvPr id="8" name="Line 8"/>
          <p:cNvSpPr>
            <a:spLocks noChangeShapeType="1"/>
          </p:cNvSpPr>
          <p:nvPr userDrawn="1"/>
        </p:nvSpPr>
        <p:spPr bwMode="auto">
          <a:xfrm>
            <a:off x="412750" y="958850"/>
            <a:ext cx="8318500" cy="0"/>
          </a:xfrm>
          <a:prstGeom prst="line">
            <a:avLst/>
          </a:prstGeom>
          <a:noFill/>
          <a:ln w="9525">
            <a:solidFill>
              <a:srgbClr val="071D4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rgbClr val="070605"/>
              </a:solidFill>
            </a:endParaRPr>
          </a:p>
        </p:txBody>
      </p:sp>
      <p:sp>
        <p:nvSpPr>
          <p:cNvPr id="2" name="TextBox 1"/>
          <p:cNvSpPr txBox="1"/>
          <p:nvPr userDrawn="1"/>
        </p:nvSpPr>
        <p:spPr>
          <a:xfrm>
            <a:off x="2066307" y="6611112"/>
            <a:ext cx="6391894" cy="216982"/>
          </a:xfrm>
          <a:prstGeom prst="rect">
            <a:avLst/>
          </a:prstGeom>
          <a:noFill/>
        </p:spPr>
        <p:txBody>
          <a:bodyPr wrap="square" rtlCol="0">
            <a:spAutoFit/>
          </a:bodyPr>
          <a:lstStyle/>
          <a:p>
            <a:pPr marL="0" marR="0" indent="0" algn="r" defTabSz="457200" rtl="0" eaLnBrk="1" fontAlgn="base" latinLnBrk="0" hangingPunct="1">
              <a:lnSpc>
                <a:spcPct val="90000"/>
              </a:lnSpc>
              <a:spcBef>
                <a:spcPct val="0"/>
              </a:spcBef>
              <a:spcAft>
                <a:spcPct val="0"/>
              </a:spcAft>
              <a:buClrTx/>
              <a:buSzTx/>
              <a:buFontTx/>
              <a:buNone/>
              <a:tabLst/>
              <a:defRPr/>
            </a:pPr>
            <a:r>
              <a:rPr lang="en-US" sz="900" dirty="0" smtClean="0">
                <a:solidFill>
                  <a:schemeClr val="bg1"/>
                </a:solidFill>
              </a:rPr>
              <a:t>BMCA,</a:t>
            </a:r>
            <a:r>
              <a:rPr lang="en-US" sz="900" baseline="0" dirty="0" smtClean="0">
                <a:solidFill>
                  <a:schemeClr val="bg1"/>
                </a:solidFill>
              </a:rPr>
              <a:t> in honor of Professor Lynn Kuo, UCONN</a:t>
            </a:r>
            <a:r>
              <a:rPr lang="en-US" sz="900" dirty="0" smtClean="0">
                <a:solidFill>
                  <a:schemeClr val="bg1"/>
                </a:solidFill>
              </a:rPr>
              <a:t>| May 12,</a:t>
            </a:r>
            <a:r>
              <a:rPr lang="en-US" sz="900" baseline="0" dirty="0" smtClean="0">
                <a:solidFill>
                  <a:schemeClr val="bg1"/>
                </a:solidFill>
              </a:rPr>
              <a:t> 2018</a:t>
            </a:r>
            <a:r>
              <a:rPr lang="en-US" sz="900" dirty="0" smtClean="0">
                <a:solidFill>
                  <a:schemeClr val="bg1"/>
                </a:solidFill>
              </a:rPr>
              <a:t>| Copyright © 2017 AbbVie</a:t>
            </a:r>
          </a:p>
        </p:txBody>
      </p:sp>
      <p:sp>
        <p:nvSpPr>
          <p:cNvPr id="4" name="TextBox 3"/>
          <p:cNvSpPr txBox="1"/>
          <p:nvPr userDrawn="1"/>
        </p:nvSpPr>
        <p:spPr>
          <a:xfrm>
            <a:off x="8485632" y="6611112"/>
            <a:ext cx="342900" cy="182880"/>
          </a:xfrm>
          <a:prstGeom prst="rect">
            <a:avLst/>
          </a:prstGeom>
          <a:noFill/>
        </p:spPr>
        <p:txBody>
          <a:bodyPr wrap="square" rtlCol="0">
            <a:spAutoFit/>
          </a:bodyPr>
          <a:lstStyle/>
          <a:p>
            <a:fld id="{20E0268C-F858-4CEA-8D60-A515A79D27AA}" type="slidenum">
              <a:rPr lang="en-US" sz="900" smtClean="0">
                <a:solidFill>
                  <a:schemeClr val="bg1"/>
                </a:solidFill>
              </a:rPr>
              <a:pPr/>
              <a:t>‹#›</a:t>
            </a:fld>
            <a:endParaRPr lang="en-GB" sz="900" dirty="0">
              <a:solidFill>
                <a:schemeClr val="bg1"/>
              </a:solidFill>
            </a:endParaRPr>
          </a:p>
        </p:txBody>
      </p:sp>
    </p:spTree>
  </p:cSld>
  <p:clrMap bg1="lt1" tx1="dk1" bg2="lt2" tx2="dk2" accent1="accent1" accent2="accent2" accent3="accent3" accent4="accent4" accent5="accent5" accent6="accent6" hlink="hlink" folHlink="folHlink"/>
  <p:sldLayoutIdLst>
    <p:sldLayoutId id="2147483668" r:id="rId1"/>
    <p:sldLayoutId id="2147483651" r:id="rId2"/>
    <p:sldLayoutId id="2147483673" r:id="rId3"/>
    <p:sldLayoutId id="2147483678" r:id="rId4"/>
    <p:sldLayoutId id="2147483679" r:id="rId5"/>
    <p:sldLayoutId id="2147483663" r:id="rId6"/>
    <p:sldLayoutId id="2147483664" r:id="rId7"/>
    <p:sldLayoutId id="2147483665" r:id="rId8"/>
    <p:sldLayoutId id="2147483666" r:id="rId9"/>
    <p:sldLayoutId id="2147483667" r:id="rId10"/>
    <p:sldLayoutId id="2147483669" r:id="rId11"/>
    <p:sldLayoutId id="2147483670" r:id="rId12"/>
    <p:sldLayoutId id="2147483681" r:id="rId13"/>
  </p:sldLayoutIdLst>
  <p:timing>
    <p:tnLst>
      <p:par>
        <p:cTn id="1" dur="indefinite" restart="never" nodeType="tmRoot"/>
      </p:par>
    </p:tnLst>
  </p:timing>
  <p:hf hdr="0" dt="0"/>
  <p:txStyles>
    <p:titleStyle>
      <a:lvl1pPr algn="l" defTabSz="457200" rtl="0" fontAlgn="base">
        <a:lnSpc>
          <a:spcPct val="90000"/>
        </a:lnSpc>
        <a:spcBef>
          <a:spcPct val="0"/>
        </a:spcBef>
        <a:spcAft>
          <a:spcPct val="0"/>
        </a:spcAft>
        <a:defRPr sz="1400">
          <a:solidFill>
            <a:schemeClr val="folHlink"/>
          </a:solidFill>
          <a:latin typeface="+mj-lt"/>
          <a:ea typeface="+mj-ea"/>
          <a:cs typeface="+mj-cs"/>
        </a:defRPr>
      </a:lvl1pPr>
      <a:lvl2pPr algn="l" defTabSz="457200" rtl="0" fontAlgn="base">
        <a:lnSpc>
          <a:spcPct val="90000"/>
        </a:lnSpc>
        <a:spcBef>
          <a:spcPct val="0"/>
        </a:spcBef>
        <a:spcAft>
          <a:spcPct val="0"/>
        </a:spcAft>
        <a:defRPr sz="1400">
          <a:solidFill>
            <a:schemeClr val="folHlink"/>
          </a:solidFill>
          <a:latin typeface="Calibri" pitchFamily="34" charset="0"/>
          <a:cs typeface="Arial" charset="0"/>
        </a:defRPr>
      </a:lvl2pPr>
      <a:lvl3pPr algn="l" defTabSz="457200" rtl="0" fontAlgn="base">
        <a:lnSpc>
          <a:spcPct val="90000"/>
        </a:lnSpc>
        <a:spcBef>
          <a:spcPct val="0"/>
        </a:spcBef>
        <a:spcAft>
          <a:spcPct val="0"/>
        </a:spcAft>
        <a:defRPr sz="1400">
          <a:solidFill>
            <a:schemeClr val="folHlink"/>
          </a:solidFill>
          <a:latin typeface="Calibri" pitchFamily="34" charset="0"/>
          <a:cs typeface="Arial" charset="0"/>
        </a:defRPr>
      </a:lvl3pPr>
      <a:lvl4pPr algn="l" defTabSz="457200" rtl="0" fontAlgn="base">
        <a:lnSpc>
          <a:spcPct val="90000"/>
        </a:lnSpc>
        <a:spcBef>
          <a:spcPct val="0"/>
        </a:spcBef>
        <a:spcAft>
          <a:spcPct val="0"/>
        </a:spcAft>
        <a:defRPr sz="1400">
          <a:solidFill>
            <a:schemeClr val="folHlink"/>
          </a:solidFill>
          <a:latin typeface="Calibri" pitchFamily="34" charset="0"/>
          <a:cs typeface="Arial" charset="0"/>
        </a:defRPr>
      </a:lvl4pPr>
      <a:lvl5pPr algn="l" defTabSz="457200" rtl="0" fontAlgn="base">
        <a:lnSpc>
          <a:spcPct val="90000"/>
        </a:lnSpc>
        <a:spcBef>
          <a:spcPct val="0"/>
        </a:spcBef>
        <a:spcAft>
          <a:spcPct val="0"/>
        </a:spcAft>
        <a:defRPr sz="1400">
          <a:solidFill>
            <a:schemeClr val="folHlink"/>
          </a:solidFill>
          <a:latin typeface="Calibri" pitchFamily="34" charset="0"/>
          <a:cs typeface="Arial" charset="0"/>
        </a:defRPr>
      </a:lvl5pPr>
      <a:lvl6pPr marL="457200" algn="l" defTabSz="457200" rtl="0" fontAlgn="base">
        <a:lnSpc>
          <a:spcPct val="90000"/>
        </a:lnSpc>
        <a:spcBef>
          <a:spcPct val="0"/>
        </a:spcBef>
        <a:spcAft>
          <a:spcPct val="0"/>
        </a:spcAft>
        <a:defRPr sz="1400">
          <a:solidFill>
            <a:schemeClr val="folHlink"/>
          </a:solidFill>
          <a:latin typeface="Calibri" pitchFamily="34" charset="0"/>
          <a:cs typeface="Arial" charset="0"/>
        </a:defRPr>
      </a:lvl6pPr>
      <a:lvl7pPr marL="914400" algn="l" defTabSz="457200" rtl="0" fontAlgn="base">
        <a:lnSpc>
          <a:spcPct val="90000"/>
        </a:lnSpc>
        <a:spcBef>
          <a:spcPct val="0"/>
        </a:spcBef>
        <a:spcAft>
          <a:spcPct val="0"/>
        </a:spcAft>
        <a:defRPr sz="1400">
          <a:solidFill>
            <a:schemeClr val="folHlink"/>
          </a:solidFill>
          <a:latin typeface="Calibri" pitchFamily="34" charset="0"/>
          <a:cs typeface="Arial" charset="0"/>
        </a:defRPr>
      </a:lvl7pPr>
      <a:lvl8pPr marL="1371600" algn="l" defTabSz="457200" rtl="0" fontAlgn="base">
        <a:lnSpc>
          <a:spcPct val="90000"/>
        </a:lnSpc>
        <a:spcBef>
          <a:spcPct val="0"/>
        </a:spcBef>
        <a:spcAft>
          <a:spcPct val="0"/>
        </a:spcAft>
        <a:defRPr sz="1400">
          <a:solidFill>
            <a:schemeClr val="folHlink"/>
          </a:solidFill>
          <a:latin typeface="Calibri" pitchFamily="34" charset="0"/>
          <a:cs typeface="Arial" charset="0"/>
        </a:defRPr>
      </a:lvl8pPr>
      <a:lvl9pPr marL="1828800" algn="l" defTabSz="457200" rtl="0" fontAlgn="base">
        <a:lnSpc>
          <a:spcPct val="90000"/>
        </a:lnSpc>
        <a:spcBef>
          <a:spcPct val="0"/>
        </a:spcBef>
        <a:spcAft>
          <a:spcPct val="0"/>
        </a:spcAft>
        <a:defRPr sz="1400">
          <a:solidFill>
            <a:schemeClr val="folHlink"/>
          </a:solidFill>
          <a:latin typeface="Calibri" pitchFamily="34" charset="0"/>
          <a:cs typeface="Arial" charset="0"/>
        </a:defRPr>
      </a:lvl9pPr>
    </p:titleStyle>
    <p:bodyStyle>
      <a:lvl1pPr algn="l" defTabSz="457200" rtl="0" fontAlgn="base">
        <a:lnSpc>
          <a:spcPct val="75000"/>
        </a:lnSpc>
        <a:spcBef>
          <a:spcPct val="80000"/>
        </a:spcBef>
        <a:spcAft>
          <a:spcPct val="0"/>
        </a:spcAft>
        <a:buFont typeface="Arial" charset="0"/>
        <a:defRPr sz="4000">
          <a:solidFill>
            <a:srgbClr val="071D49"/>
          </a:solidFill>
          <a:latin typeface="+mn-lt"/>
          <a:ea typeface="+mn-ea"/>
          <a:cs typeface="+mn-cs"/>
        </a:defRPr>
      </a:lvl1pPr>
      <a:lvl2pPr marL="114300" algn="l" defTabSz="457200" rtl="0" fontAlgn="base">
        <a:lnSpc>
          <a:spcPct val="75000"/>
        </a:lnSpc>
        <a:spcBef>
          <a:spcPct val="40000"/>
        </a:spcBef>
        <a:spcAft>
          <a:spcPct val="0"/>
        </a:spcAft>
        <a:defRPr sz="2000">
          <a:solidFill>
            <a:srgbClr val="071D49"/>
          </a:solidFill>
          <a:latin typeface="+mn-lt"/>
          <a:cs typeface="+mn-cs"/>
        </a:defRPr>
      </a:lvl2pPr>
      <a:lvl3pPr marL="749300" indent="-228600" algn="l" defTabSz="457200" rtl="0" fontAlgn="base">
        <a:spcBef>
          <a:spcPct val="20000"/>
        </a:spcBef>
        <a:spcAft>
          <a:spcPct val="0"/>
        </a:spcAft>
        <a:buFont typeface="Arial" charset="0"/>
        <a:buChar char="–"/>
        <a:defRPr sz="2100">
          <a:solidFill>
            <a:schemeClr val="tx1"/>
          </a:solidFill>
          <a:latin typeface="+mn-lt"/>
          <a:cs typeface="+mn-cs"/>
        </a:defRPr>
      </a:lvl3pPr>
      <a:lvl4pPr marL="1143000" indent="-228600" algn="l" defTabSz="457200" rtl="0" fontAlgn="base">
        <a:spcBef>
          <a:spcPct val="10000"/>
        </a:spcBef>
        <a:spcAft>
          <a:spcPct val="0"/>
        </a:spcAft>
        <a:buFont typeface="Arial" charset="0"/>
        <a:buChar char="–"/>
        <a:defRPr sz="2000">
          <a:solidFill>
            <a:schemeClr val="tx1"/>
          </a:solidFill>
          <a:latin typeface="+mn-lt"/>
          <a:cs typeface="+mn-cs"/>
        </a:defRPr>
      </a:lvl4pPr>
      <a:lvl5pPr marL="1485900" indent="-228600" algn="l" defTabSz="457200" rtl="0" fontAlgn="base">
        <a:spcBef>
          <a:spcPct val="10000"/>
        </a:spcBef>
        <a:spcAft>
          <a:spcPct val="0"/>
        </a:spcAft>
        <a:buFont typeface="Arial" charset="0"/>
        <a:buChar char="–"/>
        <a:defRPr>
          <a:solidFill>
            <a:schemeClr val="tx1"/>
          </a:solidFill>
          <a:latin typeface="+mn-lt"/>
          <a:cs typeface="+mn-cs"/>
        </a:defRPr>
      </a:lvl5pPr>
      <a:lvl6pPr marL="1943100" indent="-228600" algn="l" defTabSz="457200" rtl="0" fontAlgn="base">
        <a:spcBef>
          <a:spcPct val="10000"/>
        </a:spcBef>
        <a:spcAft>
          <a:spcPct val="0"/>
        </a:spcAft>
        <a:buFont typeface="Arial" charset="0"/>
        <a:buChar char="–"/>
        <a:defRPr>
          <a:solidFill>
            <a:schemeClr val="tx1"/>
          </a:solidFill>
          <a:latin typeface="+mn-lt"/>
          <a:cs typeface="+mn-cs"/>
        </a:defRPr>
      </a:lvl6pPr>
      <a:lvl7pPr marL="2400300" indent="-228600" algn="l" defTabSz="457200" rtl="0" fontAlgn="base">
        <a:spcBef>
          <a:spcPct val="10000"/>
        </a:spcBef>
        <a:spcAft>
          <a:spcPct val="0"/>
        </a:spcAft>
        <a:buFont typeface="Arial" charset="0"/>
        <a:buChar char="–"/>
        <a:defRPr>
          <a:solidFill>
            <a:schemeClr val="tx1"/>
          </a:solidFill>
          <a:latin typeface="+mn-lt"/>
          <a:cs typeface="+mn-cs"/>
        </a:defRPr>
      </a:lvl7pPr>
      <a:lvl8pPr marL="2857500" indent="-228600" algn="l" defTabSz="457200" rtl="0" fontAlgn="base">
        <a:spcBef>
          <a:spcPct val="10000"/>
        </a:spcBef>
        <a:spcAft>
          <a:spcPct val="0"/>
        </a:spcAft>
        <a:buFont typeface="Arial" charset="0"/>
        <a:buChar char="–"/>
        <a:defRPr>
          <a:solidFill>
            <a:schemeClr val="tx1"/>
          </a:solidFill>
          <a:latin typeface="+mn-lt"/>
          <a:cs typeface="+mn-cs"/>
        </a:defRPr>
      </a:lvl8pPr>
      <a:lvl9pPr marL="3314700" indent="-228600" algn="l" defTabSz="457200" rtl="0" fontAlgn="base">
        <a:spcBef>
          <a:spcPct val="10000"/>
        </a:spcBef>
        <a:spcAft>
          <a:spcPct val="0"/>
        </a:spcAft>
        <a:buFont typeface="Arial" charset="0"/>
        <a:buChar char="–"/>
        <a:defRPr>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3" Type="http://schemas.openxmlformats.org/officeDocument/2006/relationships/image" Target="../media/image16.tmp"/><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6.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7369" name="Rectangle 25"/>
          <p:cNvSpPr>
            <a:spLocks noGrp="1"/>
          </p:cNvSpPr>
          <p:nvPr>
            <p:ph type="ctrTitle"/>
          </p:nvPr>
        </p:nvSpPr>
        <p:spPr>
          <a:xfrm>
            <a:off x="256783" y="1965960"/>
            <a:ext cx="4374593" cy="1463040"/>
          </a:xfrm>
        </p:spPr>
        <p:txBody>
          <a:bodyPr/>
          <a:lstStyle/>
          <a:p>
            <a:r>
              <a:rPr lang="en-US" sz="2400" b="1" dirty="0"/>
              <a:t>Use of the VG (Virtual Twins Combined</a:t>
            </a:r>
            <a:r>
              <a:rPr lang="en-US" sz="2400" b="1" dirty="0" smtClean="0"/>
              <a:t> </a:t>
            </a:r>
            <a:r>
              <a:rPr lang="en-US" sz="2400" b="1" dirty="0"/>
              <a:t>with GUIDE) Method in the Development of Precision Medicines</a:t>
            </a:r>
            <a:endParaRPr lang="en-US" sz="2400" dirty="0"/>
          </a:p>
        </p:txBody>
      </p:sp>
      <p:sp>
        <p:nvSpPr>
          <p:cNvPr id="57370" name="Rectangle 26"/>
          <p:cNvSpPr>
            <a:spLocks noGrp="1"/>
          </p:cNvSpPr>
          <p:nvPr>
            <p:ph type="subTitle" idx="1"/>
          </p:nvPr>
        </p:nvSpPr>
        <p:spPr>
          <a:xfrm>
            <a:off x="328036" y="3618922"/>
            <a:ext cx="3656012" cy="2888755"/>
          </a:xfrm>
        </p:spPr>
        <p:txBody>
          <a:bodyPr/>
          <a:lstStyle/>
          <a:p>
            <a:pPr>
              <a:lnSpc>
                <a:spcPct val="100000"/>
              </a:lnSpc>
              <a:spcBef>
                <a:spcPts val="0"/>
              </a:spcBef>
            </a:pPr>
            <a:r>
              <a:rPr lang="en-US" dirty="0"/>
              <a:t>Jia </a:t>
            </a:r>
            <a:r>
              <a:rPr lang="en-US" dirty="0" err="1"/>
              <a:t>Jia</a:t>
            </a:r>
            <a:r>
              <a:rPr lang="en-US" dirty="0"/>
              <a:t>, Qi Tang, Wangang </a:t>
            </a:r>
            <a:r>
              <a:rPr lang="en-US" dirty="0" smtClean="0"/>
              <a:t>Xie, Richard Rode</a:t>
            </a: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914900" y="0"/>
            <a:ext cx="4229100" cy="6858000"/>
          </a:xfrm>
          <a:prstGeom prst="rect">
            <a:avLst/>
          </a:prstGeom>
        </p:spPr>
      </p:pic>
      <p:sp>
        <p:nvSpPr>
          <p:cNvPr id="2" name="Date Placeholder 1"/>
          <p:cNvSpPr>
            <a:spLocks noGrp="1"/>
          </p:cNvSpPr>
          <p:nvPr>
            <p:ph type="dt" sz="half" idx="2"/>
          </p:nvPr>
        </p:nvSpPr>
        <p:spPr>
          <a:xfrm>
            <a:off x="385062" y="5879501"/>
            <a:ext cx="2133600" cy="304800"/>
          </a:xfrm>
        </p:spPr>
        <p:txBody>
          <a:bodyPr/>
          <a:lstStyle/>
          <a:p>
            <a:r>
              <a:rPr lang="en-US" dirty="0" smtClean="0">
                <a:latin typeface="+mn-lt"/>
              </a:rPr>
              <a:t>12 May 2018</a:t>
            </a:r>
            <a:endParaRPr lang="en-US" dirty="0">
              <a:latin typeface="+mn-lt"/>
            </a:endParaRPr>
          </a:p>
        </p:txBody>
      </p:sp>
    </p:spTree>
    <p:extLst>
      <p:ext uri="{BB962C8B-B14F-4D97-AF65-F5344CB8AC3E}">
        <p14:creationId xmlns:p14="http://schemas.microsoft.com/office/powerpoint/2010/main" val="85936789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Examples of ITE</a:t>
            </a:r>
            <a:endParaRPr lang="en-US" dirty="0"/>
          </a:p>
        </p:txBody>
      </p:sp>
      <p:pic>
        <p:nvPicPr>
          <p:cNvPr id="4" name="Picture 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83120" y="1239856"/>
            <a:ext cx="5676524" cy="53334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Rounded Rectangle 4"/>
          <p:cNvSpPr/>
          <p:nvPr/>
        </p:nvSpPr>
        <p:spPr>
          <a:xfrm>
            <a:off x="2697932" y="1303699"/>
            <a:ext cx="4282290" cy="416459"/>
          </a:xfrm>
          <a:prstGeom prst="round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An Example of ITE vs. a Predictive Variable</a:t>
            </a:r>
            <a:endParaRPr lang="en-US" dirty="0">
              <a:solidFill>
                <a:schemeClr val="tx1"/>
              </a:solidFill>
            </a:endParaRPr>
          </a:p>
        </p:txBody>
      </p:sp>
      <p:sp>
        <p:nvSpPr>
          <p:cNvPr id="6" name="Rounded Rectangle 5"/>
          <p:cNvSpPr/>
          <p:nvPr/>
        </p:nvSpPr>
        <p:spPr>
          <a:xfrm>
            <a:off x="2765834" y="3911088"/>
            <a:ext cx="4508626" cy="393830"/>
          </a:xfrm>
          <a:prstGeom prst="round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An Example of ITE vs. a Noise Variable</a:t>
            </a:r>
            <a:endParaRPr lang="en-US" dirty="0">
              <a:solidFill>
                <a:schemeClr val="tx1"/>
              </a:solidFill>
            </a:endParaRPr>
          </a:p>
        </p:txBody>
      </p:sp>
      <p:sp>
        <p:nvSpPr>
          <p:cNvPr id="7" name="TextBox 6"/>
          <p:cNvSpPr txBox="1"/>
          <p:nvPr/>
        </p:nvSpPr>
        <p:spPr>
          <a:xfrm>
            <a:off x="1448554" y="2315288"/>
            <a:ext cx="642796" cy="341632"/>
          </a:xfrm>
          <a:prstGeom prst="rect">
            <a:avLst/>
          </a:prstGeom>
          <a:noFill/>
        </p:spPr>
        <p:txBody>
          <a:bodyPr wrap="square" rtlCol="0">
            <a:spAutoFit/>
          </a:bodyPr>
          <a:lstStyle/>
          <a:p>
            <a:r>
              <a:rPr lang="en-US" dirty="0" smtClean="0"/>
              <a:t>ITE</a:t>
            </a:r>
            <a:endParaRPr lang="en-US" dirty="0"/>
          </a:p>
        </p:txBody>
      </p:sp>
      <p:sp>
        <p:nvSpPr>
          <p:cNvPr id="8" name="TextBox 7"/>
          <p:cNvSpPr txBox="1"/>
          <p:nvPr/>
        </p:nvSpPr>
        <p:spPr>
          <a:xfrm>
            <a:off x="1448554" y="5097101"/>
            <a:ext cx="642796" cy="341632"/>
          </a:xfrm>
          <a:prstGeom prst="rect">
            <a:avLst/>
          </a:prstGeom>
          <a:noFill/>
        </p:spPr>
        <p:txBody>
          <a:bodyPr wrap="square" rtlCol="0">
            <a:spAutoFit/>
          </a:bodyPr>
          <a:lstStyle/>
          <a:p>
            <a:r>
              <a:rPr lang="en-US" dirty="0" smtClean="0"/>
              <a:t>ITE</a:t>
            </a:r>
            <a:endParaRPr lang="en-US" dirty="0"/>
          </a:p>
        </p:txBody>
      </p:sp>
      <p:sp>
        <p:nvSpPr>
          <p:cNvPr id="9" name="Rounded Rectangle 8"/>
          <p:cNvSpPr/>
          <p:nvPr/>
        </p:nvSpPr>
        <p:spPr>
          <a:xfrm>
            <a:off x="3137026" y="3481054"/>
            <a:ext cx="3766242" cy="325924"/>
          </a:xfrm>
          <a:prstGeom prst="round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tx1"/>
                </a:solidFill>
              </a:rPr>
              <a:t>A Baseline Lab Measure</a:t>
            </a:r>
            <a:endParaRPr lang="en-US" sz="1600" dirty="0">
              <a:solidFill>
                <a:schemeClr val="tx1"/>
              </a:solidFill>
            </a:endParaRPr>
          </a:p>
        </p:txBody>
      </p:sp>
    </p:spTree>
    <p:extLst>
      <p:ext uri="{BB962C8B-B14F-4D97-AF65-F5344CB8AC3E}">
        <p14:creationId xmlns:p14="http://schemas.microsoft.com/office/powerpoint/2010/main" val="280639777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ITE = R – P</a:t>
            </a:r>
          </a:p>
          <a:p>
            <a:r>
              <a:rPr lang="en-US" dirty="0" smtClean="0"/>
              <a:t>ITE: Benefit (-1 &lt;= B &lt;= 1), </a:t>
            </a:r>
            <a:r>
              <a:rPr lang="en-US" dirty="0"/>
              <a:t>the higher the value of B the better the effect of the drug</a:t>
            </a:r>
            <a:r>
              <a:rPr lang="en-US" dirty="0" smtClean="0"/>
              <a:t>. (negative value means harmful drug)</a:t>
            </a:r>
          </a:p>
          <a:p>
            <a:r>
              <a:rPr lang="en-US" dirty="0" smtClean="0"/>
              <a:t>R: Response (0 OR 1): if tumor responded, R = 1; otherwise, R = 0.</a:t>
            </a:r>
          </a:p>
          <a:p>
            <a:r>
              <a:rPr lang="en-US" dirty="0" smtClean="0"/>
              <a:t>P: likelihood of response (0 &lt;= p &lt;= 1), value based on previous data or statistical model. </a:t>
            </a:r>
          </a:p>
          <a:p>
            <a:r>
              <a:rPr lang="en-US" dirty="0" smtClean="0"/>
              <a:t>Reference: </a:t>
            </a:r>
          </a:p>
          <a:p>
            <a:pPr marL="457200" indent="-457200">
              <a:buAutoNum type="arabicParenR"/>
            </a:pPr>
            <a:r>
              <a:rPr lang="en-US" sz="1800" dirty="0" smtClean="0"/>
              <a:t>Johannes E. Wolff, Robert </a:t>
            </a:r>
            <a:r>
              <a:rPr lang="en-US" sz="1800" dirty="0" err="1" smtClean="0"/>
              <a:t>E.Brown</a:t>
            </a:r>
            <a:r>
              <a:rPr lang="en-US" sz="1800" dirty="0" smtClean="0"/>
              <a:t>, Jamie </a:t>
            </a:r>
            <a:r>
              <a:rPr lang="en-US" sz="1800" dirty="0" err="1" smtClean="0"/>
              <a:t>Buryanek</a:t>
            </a:r>
            <a:r>
              <a:rPr lang="en-US" sz="1800" dirty="0" smtClean="0"/>
              <a:t>, Stefan </a:t>
            </a:r>
            <a:r>
              <a:rPr lang="en-US" sz="1800" dirty="0" err="1" smtClean="0"/>
              <a:t>Pfister</a:t>
            </a:r>
            <a:r>
              <a:rPr lang="en-US" sz="1800" dirty="0" smtClean="0"/>
              <a:t>, </a:t>
            </a:r>
            <a:r>
              <a:rPr lang="en-US" sz="1800" dirty="0" err="1" smtClean="0"/>
              <a:t>Tribhawan</a:t>
            </a:r>
            <a:r>
              <a:rPr lang="en-US" sz="1800" dirty="0" smtClean="0"/>
              <a:t> </a:t>
            </a:r>
            <a:r>
              <a:rPr lang="en-US" sz="1800" dirty="0" err="1" smtClean="0"/>
              <a:t>S.Vats</a:t>
            </a:r>
            <a:r>
              <a:rPr lang="en-US" sz="1800" dirty="0" smtClean="0"/>
              <a:t>, and Michael E. </a:t>
            </a:r>
            <a:r>
              <a:rPr lang="en-US" sz="1800" dirty="0" err="1" smtClean="0"/>
              <a:t>Rytting</a:t>
            </a:r>
            <a:r>
              <a:rPr lang="en-US" sz="1800" dirty="0" smtClean="0"/>
              <a:t>, Preliminary Experience With Personalized and Targeted Therapy for Pediatric Brain Tumors. Pediatric Blood Cancer, 2012; 59; 27 – 33</a:t>
            </a:r>
          </a:p>
          <a:p>
            <a:pPr marL="457200" indent="-457200">
              <a:buAutoNum type="arabicParenR"/>
            </a:pPr>
            <a:r>
              <a:rPr lang="en-US" sz="1800" dirty="0" smtClean="0"/>
              <a:t>Johannes E Wolff, Michael </a:t>
            </a:r>
            <a:r>
              <a:rPr lang="en-US" sz="1800" dirty="0" err="1" smtClean="0"/>
              <a:t>Rytting</a:t>
            </a:r>
            <a:r>
              <a:rPr lang="en-US" sz="1800" dirty="0" smtClean="0"/>
              <a:t>, </a:t>
            </a:r>
            <a:r>
              <a:rPr lang="en-US" sz="1800" dirty="0" err="1" smtClean="0"/>
              <a:t>Tribhawa</a:t>
            </a:r>
            <a:r>
              <a:rPr lang="en-US" sz="1800" dirty="0" smtClean="0"/>
              <a:t> Vats, Peter </a:t>
            </a:r>
            <a:r>
              <a:rPr lang="en-US" sz="1800" dirty="0" err="1" smtClean="0"/>
              <a:t>Zage</a:t>
            </a:r>
            <a:r>
              <a:rPr lang="en-US" sz="1800" dirty="0" smtClean="0"/>
              <a:t>, Joann </a:t>
            </a:r>
            <a:r>
              <a:rPr lang="en-US" sz="1800" dirty="0" err="1" smtClean="0"/>
              <a:t>Ater</a:t>
            </a:r>
            <a:r>
              <a:rPr lang="en-US" sz="1800" dirty="0" smtClean="0"/>
              <a:t>, Anita Mahajan, </a:t>
            </a:r>
            <a:r>
              <a:rPr lang="en-US" sz="1800" dirty="0" err="1" smtClean="0"/>
              <a:t>Shiao</a:t>
            </a:r>
            <a:r>
              <a:rPr lang="en-US" sz="1800" dirty="0" smtClean="0"/>
              <a:t> Woo, John </a:t>
            </a:r>
            <a:r>
              <a:rPr lang="en-US" sz="1800" dirty="0" err="1" smtClean="0"/>
              <a:t>Kuttesch</a:t>
            </a:r>
            <a:r>
              <a:rPr lang="en-US" sz="1800" dirty="0" smtClean="0"/>
              <a:t>, </a:t>
            </a:r>
            <a:r>
              <a:rPr lang="en-US" sz="1800" dirty="0" err="1" smtClean="0"/>
              <a:t>Leena</a:t>
            </a:r>
            <a:r>
              <a:rPr lang="en-US" sz="1800" dirty="0" smtClean="0"/>
              <a:t> </a:t>
            </a:r>
            <a:r>
              <a:rPr lang="en-US" sz="1800" dirty="0" err="1" smtClean="0"/>
              <a:t>Ketonen</a:t>
            </a:r>
            <a:r>
              <a:rPr lang="en-US" sz="1800" dirty="0" smtClean="0"/>
              <a:t>, and Peter </a:t>
            </a:r>
            <a:r>
              <a:rPr lang="en-US" sz="1800" dirty="0" err="1" smtClean="0"/>
              <a:t>Thall</a:t>
            </a:r>
            <a:r>
              <a:rPr lang="en-US" sz="1800" dirty="0" smtClean="0"/>
              <a:t>. Treatment of Recurrent Diffuse Intrinsic Pontine Glioma, Experience of </a:t>
            </a:r>
            <a:r>
              <a:rPr lang="en-US" sz="1800" dirty="0" err="1" smtClean="0"/>
              <a:t>MDAnderson</a:t>
            </a:r>
            <a:r>
              <a:rPr lang="en-US" sz="1800" dirty="0" smtClean="0"/>
              <a:t> Cancer Center. Journal of </a:t>
            </a:r>
            <a:r>
              <a:rPr lang="en-US" sz="1800" dirty="0" err="1" smtClean="0"/>
              <a:t>Neurooncology</a:t>
            </a:r>
            <a:r>
              <a:rPr lang="en-US" sz="1800" dirty="0" smtClean="0"/>
              <a:t>. 2010 January; 106(2): 391 – 397. </a:t>
            </a:r>
            <a:endParaRPr lang="en-US" sz="1800" dirty="0"/>
          </a:p>
        </p:txBody>
      </p:sp>
      <p:sp>
        <p:nvSpPr>
          <p:cNvPr id="3" name="Title 2"/>
          <p:cNvSpPr>
            <a:spLocks noGrp="1"/>
          </p:cNvSpPr>
          <p:nvPr>
            <p:ph type="title"/>
          </p:nvPr>
        </p:nvSpPr>
        <p:spPr/>
        <p:txBody>
          <a:bodyPr/>
          <a:lstStyle/>
          <a:p>
            <a:r>
              <a:rPr lang="en-US" dirty="0" smtClean="0"/>
              <a:t>Another way of estimating ITE (under research)</a:t>
            </a:r>
            <a:endParaRPr lang="en-US" dirty="0"/>
          </a:p>
        </p:txBody>
      </p:sp>
    </p:spTree>
    <p:extLst>
      <p:ext uri="{BB962C8B-B14F-4D97-AF65-F5344CB8AC3E}">
        <p14:creationId xmlns:p14="http://schemas.microsoft.com/office/powerpoint/2010/main" val="81768628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a:t>VG Method: Combination of </a:t>
            </a:r>
            <a:r>
              <a:rPr lang="en-US" dirty="0" smtClean="0"/>
              <a:t>Virtual Twins and GUIDE</a:t>
            </a:r>
            <a:endParaRPr lang="en-US" dirty="0"/>
          </a:p>
        </p:txBody>
      </p:sp>
      <p:sp>
        <p:nvSpPr>
          <p:cNvPr id="5" name="Subtitle 4"/>
          <p:cNvSpPr>
            <a:spLocks noGrp="1"/>
          </p:cNvSpPr>
          <p:nvPr>
            <p:ph type="subTitle" idx="1"/>
          </p:nvPr>
        </p:nvSpPr>
        <p:spPr/>
        <p:txBody>
          <a:bodyPr/>
          <a:lstStyle/>
          <a:p>
            <a:endParaRPr lang="en-US"/>
          </a:p>
        </p:txBody>
      </p:sp>
    </p:spTree>
    <p:extLst>
      <p:ext uri="{BB962C8B-B14F-4D97-AF65-F5344CB8AC3E}">
        <p14:creationId xmlns:p14="http://schemas.microsoft.com/office/powerpoint/2010/main" val="288732026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marL="137160" lvl="0" indent="-137160">
              <a:lnSpc>
                <a:spcPts val="1650"/>
              </a:lnSpc>
              <a:spcAft>
                <a:spcPts val="900"/>
              </a:spcAft>
            </a:pPr>
            <a:r>
              <a:rPr lang="en-US" dirty="0" smtClean="0"/>
              <a:t>The VG Method</a:t>
            </a:r>
            <a:endParaRPr lang="en-US" dirty="0">
              <a:solidFill>
                <a:srgbClr val="141313"/>
              </a:solidFill>
            </a:endParaRPr>
          </a:p>
        </p:txBody>
      </p:sp>
      <p:sp>
        <p:nvSpPr>
          <p:cNvPr id="2" name="TextBox 1"/>
          <p:cNvSpPr txBox="1"/>
          <p:nvPr/>
        </p:nvSpPr>
        <p:spPr>
          <a:xfrm>
            <a:off x="16" y="1536529"/>
            <a:ext cx="1593410" cy="369332"/>
          </a:xfrm>
          <a:prstGeom prst="rect">
            <a:avLst/>
          </a:prstGeom>
          <a:noFill/>
        </p:spPr>
        <p:txBody>
          <a:bodyPr wrap="square" rtlCol="0">
            <a:spAutoFit/>
          </a:bodyPr>
          <a:lstStyle/>
          <a:p>
            <a:r>
              <a:rPr lang="en-US" sz="2000" dirty="0" smtClean="0"/>
              <a:t>Step 1.</a:t>
            </a:r>
            <a:endParaRPr lang="en-US" sz="2000" dirty="0"/>
          </a:p>
        </p:txBody>
      </p:sp>
      <p:sp>
        <p:nvSpPr>
          <p:cNvPr id="7" name="Rounded Rectangle 6"/>
          <p:cNvSpPr/>
          <p:nvPr/>
        </p:nvSpPr>
        <p:spPr>
          <a:xfrm>
            <a:off x="1502892" y="1431214"/>
            <a:ext cx="6455104" cy="51272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rgbClr val="FFFF00"/>
                </a:solidFill>
              </a:rPr>
              <a:t>V step</a:t>
            </a:r>
            <a:r>
              <a:rPr lang="en-US" sz="2000" dirty="0" smtClean="0"/>
              <a:t>: Obtain ITE Using Random Forests (Same as VT)</a:t>
            </a:r>
            <a:endParaRPr lang="en-US" sz="2000" dirty="0"/>
          </a:p>
        </p:txBody>
      </p:sp>
      <p:sp>
        <p:nvSpPr>
          <p:cNvPr id="8" name="Down Arrow 7"/>
          <p:cNvSpPr/>
          <p:nvPr/>
        </p:nvSpPr>
        <p:spPr>
          <a:xfrm>
            <a:off x="3892998" y="2113251"/>
            <a:ext cx="715223" cy="49278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16" y="2838821"/>
            <a:ext cx="1593410" cy="369332"/>
          </a:xfrm>
          <a:prstGeom prst="rect">
            <a:avLst/>
          </a:prstGeom>
          <a:noFill/>
        </p:spPr>
        <p:txBody>
          <a:bodyPr wrap="square" rtlCol="0">
            <a:spAutoFit/>
          </a:bodyPr>
          <a:lstStyle/>
          <a:p>
            <a:r>
              <a:rPr lang="en-US" sz="2000" dirty="0" smtClean="0"/>
              <a:t>Step 2.</a:t>
            </a:r>
            <a:endParaRPr lang="en-US" sz="2000" dirty="0"/>
          </a:p>
        </p:txBody>
      </p:sp>
      <p:sp>
        <p:nvSpPr>
          <p:cNvPr id="10" name="Rounded Rectangle 9"/>
          <p:cNvSpPr/>
          <p:nvPr/>
        </p:nvSpPr>
        <p:spPr>
          <a:xfrm>
            <a:off x="1502893" y="2727359"/>
            <a:ext cx="6554690" cy="85012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rgbClr val="FFFF00"/>
                </a:solidFill>
              </a:rPr>
              <a:t>G step</a:t>
            </a:r>
            <a:r>
              <a:rPr lang="en-US" sz="2000" dirty="0" smtClean="0"/>
              <a:t>: Identify subgroup(s) with heterogeneous treatment effects using </a:t>
            </a:r>
            <a:r>
              <a:rPr lang="en-US" sz="2000" dirty="0" smtClean="0">
                <a:solidFill>
                  <a:schemeClr val="bg1"/>
                </a:solidFill>
              </a:rPr>
              <a:t>GUIDE</a:t>
            </a:r>
            <a:r>
              <a:rPr lang="en-US" sz="2000" dirty="0" smtClean="0">
                <a:solidFill>
                  <a:srgbClr val="FFFF00"/>
                </a:solidFill>
              </a:rPr>
              <a:t> </a:t>
            </a:r>
            <a:r>
              <a:rPr lang="en-US" sz="2000" dirty="0" smtClean="0">
                <a:solidFill>
                  <a:schemeClr val="bg1"/>
                </a:solidFill>
              </a:rPr>
              <a:t>(VT uses CART)</a:t>
            </a:r>
            <a:endParaRPr lang="en-US" sz="2000" dirty="0">
              <a:solidFill>
                <a:schemeClr val="bg1"/>
              </a:solidFill>
            </a:endParaRPr>
          </a:p>
        </p:txBody>
      </p:sp>
      <p:graphicFrame>
        <p:nvGraphicFramePr>
          <p:cNvPr id="14" name="Table 13"/>
          <p:cNvGraphicFramePr>
            <a:graphicFrameLocks noGrp="1"/>
          </p:cNvGraphicFramePr>
          <p:nvPr>
            <p:extLst>
              <p:ext uri="{D42A27DB-BD31-4B8C-83A1-F6EECF244321}">
                <p14:modId xmlns:p14="http://schemas.microsoft.com/office/powerpoint/2010/main" val="1283413439"/>
              </p:ext>
            </p:extLst>
          </p:nvPr>
        </p:nvGraphicFramePr>
        <p:xfrm>
          <a:off x="1330107" y="4152370"/>
          <a:ext cx="6727476" cy="1870924"/>
        </p:xfrm>
        <a:graphic>
          <a:graphicData uri="http://schemas.openxmlformats.org/drawingml/2006/table">
            <a:tbl>
              <a:tblPr firstRow="1" bandRow="1">
                <a:tableStyleId>{5C22544A-7EE6-4342-B048-85BDC9FD1C3A}</a:tableStyleId>
              </a:tblPr>
              <a:tblGrid>
                <a:gridCol w="2119017"/>
                <a:gridCol w="1243604"/>
                <a:gridCol w="3364855"/>
              </a:tblGrid>
              <a:tr h="682204">
                <a:tc>
                  <a:txBody>
                    <a:bodyPr/>
                    <a:lstStyle/>
                    <a:p>
                      <a:r>
                        <a:rPr lang="en-US" dirty="0" smtClean="0"/>
                        <a:t>Comparison Feature</a:t>
                      </a:r>
                      <a:endParaRPr lang="en-US" dirty="0"/>
                    </a:p>
                  </a:txBody>
                  <a:tcPr/>
                </a:tc>
                <a:tc>
                  <a:txBody>
                    <a:bodyPr/>
                    <a:lstStyle/>
                    <a:p>
                      <a:r>
                        <a:rPr lang="en-US" dirty="0" smtClean="0"/>
                        <a:t>GUIDE</a:t>
                      </a:r>
                      <a:endParaRPr lang="en-US" dirty="0"/>
                    </a:p>
                  </a:txBody>
                  <a:tcPr/>
                </a:tc>
                <a:tc>
                  <a:txBody>
                    <a:bodyPr/>
                    <a:lstStyle/>
                    <a:p>
                      <a:r>
                        <a:rPr lang="en-US" dirty="0" smtClean="0"/>
                        <a:t>CART</a:t>
                      </a:r>
                      <a:endParaRPr lang="en-US" dirty="0"/>
                    </a:p>
                  </a:txBody>
                  <a:tcPr/>
                </a:tc>
              </a:tr>
              <a:tr h="682204">
                <a:tc>
                  <a:txBody>
                    <a:bodyPr/>
                    <a:lstStyle/>
                    <a:p>
                      <a:r>
                        <a:rPr lang="en-US" dirty="0" smtClean="0"/>
                        <a:t>Variable Selection</a:t>
                      </a:r>
                      <a:endParaRPr lang="en-US" dirty="0"/>
                    </a:p>
                  </a:txBody>
                  <a:tcPr/>
                </a:tc>
                <a:tc>
                  <a:txBody>
                    <a:bodyPr/>
                    <a:lstStyle/>
                    <a:p>
                      <a:r>
                        <a:rPr lang="en-US" dirty="0" smtClean="0"/>
                        <a:t>No bias</a:t>
                      </a:r>
                      <a:endParaRPr lang="en-US" dirty="0"/>
                    </a:p>
                  </a:txBody>
                  <a:tcPr/>
                </a:tc>
                <a:tc>
                  <a:txBody>
                    <a:bodyPr/>
                    <a:lstStyle/>
                    <a:p>
                      <a:r>
                        <a:rPr lang="en-US" dirty="0" smtClean="0"/>
                        <a:t>Biased toward selection of continuous variables, followed by categorical variables having many levels</a:t>
                      </a:r>
                      <a:endParaRPr lang="en-US" dirty="0"/>
                    </a:p>
                  </a:txBody>
                  <a:tcPr/>
                </a:tc>
              </a:tr>
            </a:tbl>
          </a:graphicData>
        </a:graphic>
      </p:graphicFrame>
    </p:spTree>
    <p:extLst>
      <p:ext uri="{BB962C8B-B14F-4D97-AF65-F5344CB8AC3E}">
        <p14:creationId xmlns:p14="http://schemas.microsoft.com/office/powerpoint/2010/main" val="303167094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a:t>Simulations</a:t>
            </a:r>
          </a:p>
        </p:txBody>
      </p:sp>
      <p:sp>
        <p:nvSpPr>
          <p:cNvPr id="5" name="Subtitle 4"/>
          <p:cNvSpPr>
            <a:spLocks noGrp="1"/>
          </p:cNvSpPr>
          <p:nvPr>
            <p:ph type="subTitle" idx="1"/>
          </p:nvPr>
        </p:nvSpPr>
        <p:spPr/>
        <p:txBody>
          <a:bodyPr/>
          <a:lstStyle/>
          <a:p>
            <a:endParaRPr lang="en-US"/>
          </a:p>
        </p:txBody>
      </p:sp>
    </p:spTree>
    <p:extLst>
      <p:ext uri="{BB962C8B-B14F-4D97-AF65-F5344CB8AC3E}">
        <p14:creationId xmlns:p14="http://schemas.microsoft.com/office/powerpoint/2010/main" val="197332874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Simulations</a:t>
            </a:r>
            <a:endParaRPr lang="en-US" dirty="0"/>
          </a:p>
        </p:txBody>
      </p:sp>
      <p:sp>
        <p:nvSpPr>
          <p:cNvPr id="8" name="TextBox 7"/>
          <p:cNvSpPr txBox="1"/>
          <p:nvPr/>
        </p:nvSpPr>
        <p:spPr>
          <a:xfrm>
            <a:off x="443618" y="959668"/>
            <a:ext cx="8347295" cy="3170099"/>
          </a:xfrm>
          <a:prstGeom prst="rect">
            <a:avLst/>
          </a:prstGeom>
          <a:noFill/>
        </p:spPr>
        <p:txBody>
          <a:bodyPr wrap="square" rtlCol="0">
            <a:spAutoFit/>
          </a:bodyPr>
          <a:lstStyle/>
          <a:p>
            <a:pPr marL="285750" indent="-285750" algn="l">
              <a:lnSpc>
                <a:spcPct val="100000"/>
              </a:lnSpc>
              <a:buFont typeface="Arial" panose="020B0604020202020204" pitchFamily="34" charset="0"/>
              <a:buChar char="•"/>
            </a:pPr>
            <a:r>
              <a:rPr lang="en-US" sz="2000" dirty="0"/>
              <a:t>5</a:t>
            </a:r>
            <a:r>
              <a:rPr lang="en-US" sz="2000" dirty="0" smtClean="0"/>
              <a:t>00 simulations per scenario</a:t>
            </a:r>
          </a:p>
          <a:p>
            <a:pPr marL="285750" indent="-285750" algn="l">
              <a:lnSpc>
                <a:spcPct val="100000"/>
              </a:lnSpc>
              <a:buFont typeface="Arial" panose="020B0604020202020204" pitchFamily="34" charset="0"/>
              <a:buChar char="•"/>
            </a:pPr>
            <a:r>
              <a:rPr lang="en-US" sz="2000" dirty="0" smtClean="0"/>
              <a:t>n=200 </a:t>
            </a:r>
            <a:r>
              <a:rPr lang="en-US" sz="2000" dirty="0"/>
              <a:t>per group</a:t>
            </a:r>
          </a:p>
          <a:p>
            <a:pPr marL="285750" indent="-285750" algn="l">
              <a:lnSpc>
                <a:spcPct val="100000"/>
              </a:lnSpc>
              <a:buFont typeface="Arial" panose="020B0604020202020204" pitchFamily="34" charset="0"/>
              <a:buChar char="•"/>
            </a:pPr>
            <a:r>
              <a:rPr lang="en-US" sz="2000" dirty="0" smtClean="0"/>
              <a:t>Y</a:t>
            </a:r>
            <a:r>
              <a:rPr lang="en-US" sz="2000" dirty="0"/>
              <a:t>: continuous response variable</a:t>
            </a:r>
          </a:p>
          <a:p>
            <a:pPr marL="285750" indent="-285750" algn="l">
              <a:lnSpc>
                <a:spcPct val="100000"/>
              </a:lnSpc>
              <a:buFont typeface="Arial" panose="020B0604020202020204" pitchFamily="34" charset="0"/>
              <a:buChar char="•"/>
            </a:pPr>
            <a:r>
              <a:rPr lang="en-US" sz="2000" dirty="0"/>
              <a:t>T: treatment indicator. 1: treatment, 0: control </a:t>
            </a:r>
            <a:endParaRPr lang="en-US" sz="2000" dirty="0" smtClean="0"/>
          </a:p>
          <a:p>
            <a:pPr marL="285750" indent="-285750" algn="l">
              <a:lnSpc>
                <a:spcPct val="100000"/>
              </a:lnSpc>
              <a:buFont typeface="Arial" panose="020B0604020202020204" pitchFamily="34" charset="0"/>
              <a:buChar char="•"/>
            </a:pPr>
            <a:r>
              <a:rPr lang="en-US" sz="2000" dirty="0" smtClean="0"/>
              <a:t>X</a:t>
            </a:r>
            <a:r>
              <a:rPr lang="en-US" sz="2000" baseline="-25000" dirty="0" smtClean="0"/>
              <a:t>1</a:t>
            </a:r>
            <a:r>
              <a:rPr lang="en-US" sz="2000" dirty="0" smtClean="0"/>
              <a:t>,… X</a:t>
            </a:r>
            <a:r>
              <a:rPr lang="en-US" sz="2000" baseline="-25000" dirty="0" smtClean="0"/>
              <a:t>15</a:t>
            </a:r>
            <a:r>
              <a:rPr lang="en-US" sz="2000" dirty="0" smtClean="0"/>
              <a:t>: 15 covariates</a:t>
            </a:r>
          </a:p>
          <a:p>
            <a:pPr marL="285750" indent="-285750" algn="l">
              <a:lnSpc>
                <a:spcPct val="100000"/>
              </a:lnSpc>
              <a:buFont typeface="Arial" panose="020B0604020202020204" pitchFamily="34" charset="0"/>
              <a:buChar char="•"/>
            </a:pPr>
            <a:r>
              <a:rPr lang="en-US" sz="2000" dirty="0" smtClean="0"/>
              <a:t>For continuous covariates, pairwise correlation is 0.5</a:t>
            </a:r>
          </a:p>
          <a:p>
            <a:pPr marL="285750" indent="-285750" algn="l">
              <a:lnSpc>
                <a:spcPct val="100000"/>
              </a:lnSpc>
              <a:buFont typeface="Arial" panose="020B0604020202020204" pitchFamily="34" charset="0"/>
              <a:buChar char="•"/>
            </a:pPr>
            <a:r>
              <a:rPr lang="en-US" sz="2000" dirty="0" smtClean="0"/>
              <a:t>For binary covariates, event rates generated from Beta (2,3)</a:t>
            </a:r>
          </a:p>
          <a:p>
            <a:pPr marL="285750" indent="-285750" algn="l">
              <a:lnSpc>
                <a:spcPct val="100000"/>
              </a:lnSpc>
              <a:buFont typeface="Arial" panose="020B0604020202020204" pitchFamily="34" charset="0"/>
              <a:buChar char="•"/>
            </a:pPr>
            <a:r>
              <a:rPr lang="en-US" sz="2000" dirty="0" smtClean="0"/>
              <a:t>Main </a:t>
            </a:r>
            <a:r>
              <a:rPr lang="en-US" sz="2000" dirty="0"/>
              <a:t>t</a:t>
            </a:r>
            <a:r>
              <a:rPr lang="en-US" sz="2000" dirty="0" smtClean="0"/>
              <a:t>reatment effect and standard deviation: </a:t>
            </a:r>
            <a:r>
              <a:rPr lang="en-US" sz="2000" dirty="0"/>
              <a:t>∆= 0.2; </a:t>
            </a:r>
            <a:r>
              <a:rPr lang="el-GR" sz="2000" dirty="0"/>
              <a:t>σ</a:t>
            </a:r>
            <a:r>
              <a:rPr lang="en-US" sz="2000" dirty="0" smtClean="0"/>
              <a:t>=0.5</a:t>
            </a:r>
          </a:p>
          <a:p>
            <a:pPr marL="285750" indent="-285750" algn="l">
              <a:lnSpc>
                <a:spcPct val="100000"/>
              </a:lnSpc>
              <a:buFont typeface="Arial" panose="020B0604020202020204" pitchFamily="34" charset="0"/>
              <a:buChar char="•"/>
            </a:pPr>
            <a:r>
              <a:rPr lang="en-US" sz="2000" dirty="0" smtClean="0"/>
              <a:t>Effect of predictive variable and prognostic variable (if any): 0.5 unless specified</a:t>
            </a:r>
          </a:p>
        </p:txBody>
      </p:sp>
      <p:graphicFrame>
        <p:nvGraphicFramePr>
          <p:cNvPr id="9" name="Table 8"/>
          <p:cNvGraphicFramePr>
            <a:graphicFrameLocks noGrp="1"/>
          </p:cNvGraphicFramePr>
          <p:nvPr>
            <p:extLst>
              <p:ext uri="{D42A27DB-BD31-4B8C-83A1-F6EECF244321}">
                <p14:modId xmlns:p14="http://schemas.microsoft.com/office/powerpoint/2010/main" val="2811666474"/>
              </p:ext>
            </p:extLst>
          </p:nvPr>
        </p:nvGraphicFramePr>
        <p:xfrm>
          <a:off x="443617" y="4129767"/>
          <a:ext cx="8347295" cy="2133810"/>
        </p:xfrm>
        <a:graphic>
          <a:graphicData uri="http://schemas.openxmlformats.org/drawingml/2006/table">
            <a:tbl>
              <a:tblPr firstRow="1" bandRow="1">
                <a:tableStyleId>{5C22544A-7EE6-4342-B048-85BDC9FD1C3A}</a:tableStyleId>
              </a:tblPr>
              <a:tblGrid>
                <a:gridCol w="1492759"/>
                <a:gridCol w="2219163"/>
                <a:gridCol w="1593409"/>
                <a:gridCol w="3041964"/>
              </a:tblGrid>
              <a:tr h="660143">
                <a:tc>
                  <a:txBody>
                    <a:bodyPr/>
                    <a:lstStyle/>
                    <a:p>
                      <a:pPr algn="ctr"/>
                      <a:r>
                        <a:rPr lang="en-US" dirty="0" smtClean="0"/>
                        <a:t>Scenario</a:t>
                      </a:r>
                      <a:endParaRPr lang="en-US" dirty="0"/>
                    </a:p>
                  </a:txBody>
                  <a:tcPr anchor="ctr"/>
                </a:tc>
                <a:tc>
                  <a:txBody>
                    <a:bodyPr/>
                    <a:lstStyle/>
                    <a:p>
                      <a:pPr algn="ctr"/>
                      <a:r>
                        <a:rPr lang="en-US" dirty="0" smtClean="0"/>
                        <a:t>Predictive Variable and Effect</a:t>
                      </a:r>
                      <a:endParaRPr lang="en-US" dirty="0"/>
                    </a:p>
                  </a:txBody>
                  <a:tcPr anchor="ctr"/>
                </a:tc>
                <a:tc>
                  <a:txBody>
                    <a:bodyPr/>
                    <a:lstStyle/>
                    <a:p>
                      <a:pPr algn="ctr"/>
                      <a:r>
                        <a:rPr lang="en-US" dirty="0" smtClean="0"/>
                        <a:t>Prognostic</a:t>
                      </a:r>
                      <a:r>
                        <a:rPr lang="en-US" baseline="0" dirty="0" smtClean="0"/>
                        <a:t> Variable</a:t>
                      </a:r>
                      <a:endParaRPr lang="en-US" dirty="0"/>
                    </a:p>
                  </a:txBody>
                  <a:tcPr anchor="ctr"/>
                </a:tc>
                <a:tc>
                  <a:txBody>
                    <a:bodyPr/>
                    <a:lstStyle/>
                    <a:p>
                      <a:pPr algn="ctr"/>
                      <a:r>
                        <a:rPr lang="en-US" dirty="0" smtClean="0"/>
                        <a:t>Noise Variables</a:t>
                      </a:r>
                      <a:endParaRPr lang="en-US" dirty="0"/>
                    </a:p>
                  </a:txBody>
                  <a:tcPr anchor="ctr"/>
                </a:tc>
              </a:tr>
              <a:tr h="451123">
                <a:tc>
                  <a:txBody>
                    <a:bodyPr/>
                    <a:lstStyle/>
                    <a:p>
                      <a:pPr algn="l"/>
                      <a:r>
                        <a:rPr lang="en-US" dirty="0" smtClean="0"/>
                        <a:t>No Prognostic</a:t>
                      </a:r>
                      <a:endParaRPr lang="en-US" dirty="0"/>
                    </a:p>
                  </a:txBody>
                  <a:tcPr/>
                </a:tc>
                <a:tc>
                  <a:txBody>
                    <a:bodyPr/>
                    <a:lstStyle/>
                    <a:p>
                      <a:pPr algn="l"/>
                      <a:r>
                        <a:rPr lang="en-US" dirty="0" smtClean="0"/>
                        <a:t>X</a:t>
                      </a:r>
                      <a:r>
                        <a:rPr lang="en-US" baseline="-25000" dirty="0" smtClean="0"/>
                        <a:t>1</a:t>
                      </a:r>
                      <a:r>
                        <a:rPr lang="en-US" baseline="0" dirty="0" smtClean="0"/>
                        <a:t> continuous</a:t>
                      </a:r>
                      <a:endParaRPr lang="en-US" dirty="0"/>
                    </a:p>
                  </a:txBody>
                  <a:tcPr/>
                </a:tc>
                <a:tc>
                  <a:txBody>
                    <a:bodyPr/>
                    <a:lstStyle/>
                    <a:p>
                      <a:pPr algn="l"/>
                      <a:r>
                        <a:rPr lang="en-US" dirty="0" smtClean="0"/>
                        <a:t>None</a:t>
                      </a:r>
                      <a:endParaRPr lang="en-US" dirty="0"/>
                    </a:p>
                  </a:txBody>
                  <a:tcPr/>
                </a:tc>
                <a:tc>
                  <a:txBody>
                    <a:bodyPr/>
                    <a:lstStyle/>
                    <a:p>
                      <a:pPr algn="l"/>
                      <a:r>
                        <a:rPr lang="en-US" dirty="0" smtClean="0"/>
                        <a:t>X</a:t>
                      </a:r>
                      <a:r>
                        <a:rPr lang="en-US" baseline="-25000" dirty="0" smtClean="0"/>
                        <a:t>2</a:t>
                      </a:r>
                      <a:r>
                        <a:rPr lang="en-US" baseline="0" dirty="0" smtClean="0"/>
                        <a:t>,…, X</a:t>
                      </a:r>
                      <a:r>
                        <a:rPr lang="en-US" baseline="-25000" dirty="0" smtClean="0"/>
                        <a:t>15 </a:t>
                      </a:r>
                      <a:r>
                        <a:rPr lang="en-US" baseline="0" dirty="0" smtClean="0"/>
                        <a:t>continuous</a:t>
                      </a:r>
                      <a:endParaRPr lang="en-US" dirty="0"/>
                    </a:p>
                  </a:txBody>
                  <a:tcPr/>
                </a:tc>
              </a:tr>
              <a:tr h="382464">
                <a:tc>
                  <a:txBody>
                    <a:bodyPr/>
                    <a:lstStyle/>
                    <a:p>
                      <a:pPr algn="l"/>
                      <a:r>
                        <a:rPr lang="en-US" baseline="0" dirty="0" smtClean="0"/>
                        <a:t>No Prognostic Mix</a:t>
                      </a:r>
                      <a:endParaRPr lang="en-US" dirty="0"/>
                    </a:p>
                  </a:txBody>
                  <a:tcPr/>
                </a:tc>
                <a:tc>
                  <a:txBody>
                    <a:bodyPr/>
                    <a:lstStyle/>
                    <a:p>
                      <a:pPr algn="l"/>
                      <a:r>
                        <a:rPr lang="en-US" dirty="0" smtClean="0"/>
                        <a:t>X</a:t>
                      </a:r>
                      <a:r>
                        <a:rPr lang="en-US" baseline="-25000" dirty="0" smtClean="0"/>
                        <a:t>1</a:t>
                      </a:r>
                      <a:r>
                        <a:rPr lang="en-US" baseline="0" dirty="0" smtClean="0"/>
                        <a:t> binary (effect 0.2)</a:t>
                      </a:r>
                      <a:endParaRPr lang="en-US" dirty="0"/>
                    </a:p>
                  </a:txBody>
                  <a:tcPr/>
                </a:tc>
                <a:tc>
                  <a:txBody>
                    <a:bodyPr/>
                    <a:lstStyle/>
                    <a:p>
                      <a:pPr algn="l"/>
                      <a:r>
                        <a:rPr lang="en-US" dirty="0" smtClean="0"/>
                        <a:t>None</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X</a:t>
                      </a:r>
                      <a:r>
                        <a:rPr lang="en-US" baseline="-25000" dirty="0" smtClean="0"/>
                        <a:t>2</a:t>
                      </a:r>
                      <a:r>
                        <a:rPr lang="en-US" baseline="0" dirty="0" smtClean="0"/>
                        <a:t> binary; X</a:t>
                      </a:r>
                      <a:r>
                        <a:rPr lang="en-US" baseline="-25000" dirty="0" smtClean="0"/>
                        <a:t>3</a:t>
                      </a:r>
                      <a:r>
                        <a:rPr lang="en-US" baseline="0" dirty="0" smtClean="0"/>
                        <a:t>,…, X</a:t>
                      </a:r>
                      <a:r>
                        <a:rPr lang="en-US" baseline="-25000" dirty="0" smtClean="0"/>
                        <a:t>15 </a:t>
                      </a:r>
                      <a:r>
                        <a:rPr lang="en-US" baseline="0" dirty="0" smtClean="0"/>
                        <a:t>continuous</a:t>
                      </a:r>
                      <a:endParaRPr lang="en-US" dirty="0" smtClean="0"/>
                    </a:p>
                  </a:txBody>
                  <a:tcPr/>
                </a:tc>
              </a:tr>
              <a:tr h="382464">
                <a:tc>
                  <a:txBody>
                    <a:bodyPr/>
                    <a:lstStyle/>
                    <a:p>
                      <a:pPr algn="l"/>
                      <a:r>
                        <a:rPr lang="en-US" dirty="0" smtClean="0"/>
                        <a:t>Prognostic</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X</a:t>
                      </a:r>
                      <a:r>
                        <a:rPr lang="en-US" baseline="-25000" dirty="0" smtClean="0"/>
                        <a:t>1</a:t>
                      </a:r>
                      <a:r>
                        <a:rPr lang="en-US" baseline="0" dirty="0" smtClean="0"/>
                        <a:t> continuous</a:t>
                      </a:r>
                      <a:endParaRPr lang="en-US" dirty="0" smtClean="0"/>
                    </a:p>
                  </a:txBody>
                  <a:tcPr/>
                </a:tc>
                <a:tc>
                  <a:txBody>
                    <a:bodyPr/>
                    <a:lstStyle/>
                    <a:p>
                      <a:pPr algn="l"/>
                      <a:r>
                        <a:rPr lang="en-US" dirty="0" smtClean="0"/>
                        <a:t>X</a:t>
                      </a:r>
                      <a:r>
                        <a:rPr lang="en-US" baseline="-25000" dirty="0" smtClean="0"/>
                        <a:t>2</a:t>
                      </a:r>
                      <a:r>
                        <a:rPr lang="en-US" baseline="0" dirty="0" smtClean="0"/>
                        <a:t> continuous</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X</a:t>
                      </a:r>
                      <a:r>
                        <a:rPr lang="en-US" baseline="-25000" dirty="0" smtClean="0"/>
                        <a:t>3</a:t>
                      </a:r>
                      <a:r>
                        <a:rPr lang="en-US" baseline="0" dirty="0" smtClean="0"/>
                        <a:t>,…, X</a:t>
                      </a:r>
                      <a:r>
                        <a:rPr lang="en-US" baseline="-25000" dirty="0" smtClean="0"/>
                        <a:t>15 </a:t>
                      </a:r>
                      <a:r>
                        <a:rPr lang="en-US" baseline="0" dirty="0" smtClean="0"/>
                        <a:t>continuous</a:t>
                      </a:r>
                      <a:endParaRPr lang="en-US" dirty="0" smtClean="0"/>
                    </a:p>
                  </a:txBody>
                  <a:tcPr/>
                </a:tc>
              </a:tr>
            </a:tbl>
          </a:graphicData>
        </a:graphic>
      </p:graphicFrame>
    </p:spTree>
    <p:extLst>
      <p:ext uri="{BB962C8B-B14F-4D97-AF65-F5344CB8AC3E}">
        <p14:creationId xmlns:p14="http://schemas.microsoft.com/office/powerpoint/2010/main" val="358560071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Metrics used for comparison purposes:</a:t>
            </a:r>
          </a:p>
          <a:p>
            <a:pPr marL="342900" indent="-342900">
              <a:buFont typeface="Arial" panose="020B0604020202020204" pitchFamily="34" charset="0"/>
              <a:buChar char="•"/>
            </a:pPr>
            <a:r>
              <a:rPr lang="en-US" dirty="0" smtClean="0">
                <a:solidFill>
                  <a:srgbClr val="FF0000"/>
                </a:solidFill>
              </a:rPr>
              <a:t>Type I error</a:t>
            </a:r>
            <a:r>
              <a:rPr lang="en-US" dirty="0" smtClean="0"/>
              <a:t>: probability of identifying a subgroup when there are </a:t>
            </a:r>
            <a:r>
              <a:rPr lang="en-US" b="1" u="sng" dirty="0" smtClean="0">
                <a:solidFill>
                  <a:schemeClr val="tx1"/>
                </a:solidFill>
              </a:rPr>
              <a:t>no</a:t>
            </a:r>
            <a:r>
              <a:rPr lang="en-US" dirty="0" smtClean="0"/>
              <a:t> subgroups</a:t>
            </a:r>
          </a:p>
          <a:p>
            <a:pPr marL="342900" indent="-342900">
              <a:buFont typeface="Arial" panose="020B0604020202020204" pitchFamily="34" charset="0"/>
              <a:buChar char="•"/>
            </a:pPr>
            <a:r>
              <a:rPr lang="en-US" dirty="0" smtClean="0">
                <a:solidFill>
                  <a:srgbClr val="FF0000"/>
                </a:solidFill>
              </a:rPr>
              <a:t>Power</a:t>
            </a:r>
            <a:r>
              <a:rPr lang="en-US" dirty="0" smtClean="0"/>
              <a:t>: probability of identifying </a:t>
            </a:r>
            <a:r>
              <a:rPr lang="en-US" b="1" u="sng" dirty="0" smtClean="0">
                <a:solidFill>
                  <a:schemeClr val="tx1"/>
                </a:solidFill>
              </a:rPr>
              <a:t>a</a:t>
            </a:r>
            <a:r>
              <a:rPr lang="en-US" dirty="0" smtClean="0"/>
              <a:t> subgroup when there is a subgroup</a:t>
            </a:r>
          </a:p>
          <a:p>
            <a:pPr marL="342900" indent="-342900">
              <a:buFont typeface="Arial" panose="020B0604020202020204" pitchFamily="34" charset="0"/>
              <a:buChar char="•"/>
            </a:pPr>
            <a:r>
              <a:rPr lang="en-US" dirty="0" smtClean="0">
                <a:solidFill>
                  <a:srgbClr val="FF0000"/>
                </a:solidFill>
              </a:rPr>
              <a:t>Conditional true discovery rate</a:t>
            </a:r>
            <a:r>
              <a:rPr lang="en-US" dirty="0" smtClean="0"/>
              <a:t>: conditional probability of correctly identifying </a:t>
            </a:r>
            <a:r>
              <a:rPr lang="en-US" b="1" u="sng" dirty="0" smtClean="0">
                <a:solidFill>
                  <a:schemeClr val="tx1"/>
                </a:solidFill>
              </a:rPr>
              <a:t>the predictive variable </a:t>
            </a:r>
            <a:r>
              <a:rPr lang="en-US" dirty="0" smtClean="0"/>
              <a:t>when a subgroup is identified</a:t>
            </a:r>
          </a:p>
          <a:p>
            <a:r>
              <a:rPr lang="en-US" dirty="0" smtClean="0"/>
              <a:t>Fair comparison: compare power and true discovery rate under the same type I error rate</a:t>
            </a:r>
            <a:endParaRPr lang="en-US" dirty="0"/>
          </a:p>
        </p:txBody>
      </p:sp>
      <p:sp>
        <p:nvSpPr>
          <p:cNvPr id="3" name="Title 2"/>
          <p:cNvSpPr>
            <a:spLocks noGrp="1"/>
          </p:cNvSpPr>
          <p:nvPr>
            <p:ph type="title"/>
          </p:nvPr>
        </p:nvSpPr>
        <p:spPr/>
        <p:txBody>
          <a:bodyPr/>
          <a:lstStyle/>
          <a:p>
            <a:r>
              <a:rPr lang="en-US" dirty="0" smtClean="0"/>
              <a:t>How to Fairly Compare Different Methods?</a:t>
            </a:r>
            <a:endParaRPr lang="en-US" dirty="0"/>
          </a:p>
        </p:txBody>
      </p:sp>
    </p:spTree>
    <p:extLst>
      <p:ext uri="{BB962C8B-B14F-4D97-AF65-F5344CB8AC3E}">
        <p14:creationId xmlns:p14="http://schemas.microsoft.com/office/powerpoint/2010/main" val="171786159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11163" y="1142999"/>
            <a:ext cx="8318500" cy="875924"/>
          </a:xfrm>
        </p:spPr>
        <p:txBody>
          <a:bodyPr/>
          <a:lstStyle/>
          <a:p>
            <a:r>
              <a:rPr lang="en-US" dirty="0" smtClean="0"/>
              <a:t>VG and VT have essentially identical performance and both exhibit slightly higher power (chance of identifying a subgroup when there is a subgroup) than </a:t>
            </a:r>
            <a:r>
              <a:rPr lang="en-US" dirty="0" err="1" smtClean="0"/>
              <a:t>Gi</a:t>
            </a:r>
            <a:endParaRPr lang="en-US" dirty="0"/>
          </a:p>
        </p:txBody>
      </p:sp>
      <p:sp>
        <p:nvSpPr>
          <p:cNvPr id="3" name="Title 2"/>
          <p:cNvSpPr>
            <a:spLocks noGrp="1"/>
          </p:cNvSpPr>
          <p:nvPr>
            <p:ph type="title"/>
          </p:nvPr>
        </p:nvSpPr>
        <p:spPr/>
        <p:txBody>
          <a:bodyPr/>
          <a:lstStyle/>
          <a:p>
            <a:r>
              <a:rPr lang="en-US" dirty="0" smtClean="0"/>
              <a:t>Results under No Prognostic Scenario: Power vs </a:t>
            </a:r>
            <a:r>
              <a:rPr lang="en-US" dirty="0"/>
              <a:t>Type I Error </a:t>
            </a:r>
          </a:p>
        </p:txBody>
      </p:sp>
      <p:pic>
        <p:nvPicPr>
          <p:cNvPr id="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61723" y="1907194"/>
            <a:ext cx="6251417" cy="462275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Rounded Rectangle 3"/>
          <p:cNvSpPr/>
          <p:nvPr/>
        </p:nvSpPr>
        <p:spPr>
          <a:xfrm>
            <a:off x="1430445" y="1907194"/>
            <a:ext cx="371192" cy="4430227"/>
          </a:xfrm>
          <a:prstGeom prst="round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US" dirty="0" smtClean="0">
                <a:solidFill>
                  <a:schemeClr val="tx1"/>
                </a:solidFill>
              </a:rPr>
              <a:t>Power</a:t>
            </a:r>
            <a:endParaRPr lang="en-US" dirty="0">
              <a:solidFill>
                <a:schemeClr val="tx1"/>
              </a:solidFill>
            </a:endParaRPr>
          </a:p>
        </p:txBody>
      </p:sp>
      <p:sp>
        <p:nvSpPr>
          <p:cNvPr id="5" name="Rectangle 4"/>
          <p:cNvSpPr/>
          <p:nvPr/>
        </p:nvSpPr>
        <p:spPr>
          <a:xfrm>
            <a:off x="2381061" y="6092978"/>
            <a:ext cx="5169529" cy="38024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Type I Error</a:t>
            </a:r>
            <a:endParaRPr lang="en-US" dirty="0">
              <a:solidFill>
                <a:schemeClr val="tx1"/>
              </a:solidFill>
            </a:endParaRPr>
          </a:p>
        </p:txBody>
      </p:sp>
    </p:spTree>
    <p:extLst>
      <p:ext uri="{BB962C8B-B14F-4D97-AF65-F5344CB8AC3E}">
        <p14:creationId xmlns:p14="http://schemas.microsoft.com/office/powerpoint/2010/main" val="337151230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11163" y="1142998"/>
            <a:ext cx="8318500" cy="894031"/>
          </a:xfrm>
        </p:spPr>
        <p:txBody>
          <a:bodyPr/>
          <a:lstStyle/>
          <a:p>
            <a:r>
              <a:rPr lang="en-US" dirty="0"/>
              <a:t>VG and VT </a:t>
            </a:r>
            <a:r>
              <a:rPr lang="en-US" dirty="0" smtClean="0"/>
              <a:t>have essentially </a:t>
            </a:r>
            <a:r>
              <a:rPr lang="en-US" dirty="0"/>
              <a:t>identical performance </a:t>
            </a:r>
            <a:r>
              <a:rPr lang="en-US" dirty="0" smtClean="0"/>
              <a:t>and both exhibit </a:t>
            </a:r>
            <a:r>
              <a:rPr lang="en-US" dirty="0"/>
              <a:t>slightly higher </a:t>
            </a:r>
            <a:r>
              <a:rPr lang="en-US" dirty="0" smtClean="0"/>
              <a:t>conditional true discovery rate (conditional probability </a:t>
            </a:r>
            <a:r>
              <a:rPr lang="en-US" dirty="0"/>
              <a:t>of identifying </a:t>
            </a:r>
            <a:r>
              <a:rPr lang="en-US" dirty="0" smtClean="0"/>
              <a:t>the correct </a:t>
            </a:r>
            <a:r>
              <a:rPr lang="en-US" dirty="0"/>
              <a:t>subgroup </a:t>
            </a:r>
            <a:r>
              <a:rPr lang="en-US" dirty="0" smtClean="0"/>
              <a:t>given a subgroup is identified) </a:t>
            </a:r>
            <a:r>
              <a:rPr lang="en-US" dirty="0"/>
              <a:t>than </a:t>
            </a:r>
            <a:r>
              <a:rPr lang="en-US" dirty="0" err="1"/>
              <a:t>Gi</a:t>
            </a:r>
            <a:endParaRPr lang="en-US" dirty="0"/>
          </a:p>
          <a:p>
            <a:endParaRPr lang="en-US" dirty="0"/>
          </a:p>
        </p:txBody>
      </p:sp>
      <p:sp>
        <p:nvSpPr>
          <p:cNvPr id="3" name="Title 2"/>
          <p:cNvSpPr>
            <a:spLocks noGrp="1"/>
          </p:cNvSpPr>
          <p:nvPr>
            <p:ph type="title"/>
          </p:nvPr>
        </p:nvSpPr>
        <p:spPr/>
        <p:txBody>
          <a:bodyPr/>
          <a:lstStyle/>
          <a:p>
            <a:r>
              <a:rPr lang="en-US" dirty="0"/>
              <a:t>Results under </a:t>
            </a:r>
            <a:r>
              <a:rPr lang="en-US" dirty="0" smtClean="0"/>
              <a:t>No Prognostic Scenario: </a:t>
            </a:r>
            <a:r>
              <a:rPr lang="en-US" dirty="0"/>
              <a:t>Conditional True </a:t>
            </a:r>
            <a:r>
              <a:rPr lang="en-US" dirty="0" smtClean="0"/>
              <a:t>Discovery Rate </a:t>
            </a:r>
            <a:r>
              <a:rPr lang="en-US" dirty="0"/>
              <a:t>vs Type I Error </a:t>
            </a:r>
            <a:r>
              <a:rPr lang="en-US" dirty="0" smtClean="0"/>
              <a:t> </a:t>
            </a:r>
            <a:endParaRPr lang="en-US" dirty="0"/>
          </a:p>
        </p:txBody>
      </p:sp>
      <p:pic>
        <p:nvPicPr>
          <p:cNvPr id="7173"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73246" y="1940708"/>
            <a:ext cx="5658825" cy="457150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Rounded Rectangle 4"/>
          <p:cNvSpPr/>
          <p:nvPr/>
        </p:nvSpPr>
        <p:spPr>
          <a:xfrm>
            <a:off x="1973246" y="2181885"/>
            <a:ext cx="371192" cy="4010685"/>
          </a:xfrm>
          <a:prstGeom prst="round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US" dirty="0" smtClean="0">
                <a:solidFill>
                  <a:schemeClr val="tx1"/>
                </a:solidFill>
              </a:rPr>
              <a:t>Conditional True Discovery Rate</a:t>
            </a:r>
            <a:endParaRPr lang="en-US" dirty="0">
              <a:solidFill>
                <a:schemeClr val="tx1"/>
              </a:solidFill>
            </a:endParaRPr>
          </a:p>
        </p:txBody>
      </p:sp>
      <p:sp>
        <p:nvSpPr>
          <p:cNvPr id="6" name="Rectangle 5"/>
          <p:cNvSpPr/>
          <p:nvPr/>
        </p:nvSpPr>
        <p:spPr>
          <a:xfrm>
            <a:off x="2381061" y="6002448"/>
            <a:ext cx="5169529" cy="38024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Type I Error</a:t>
            </a:r>
            <a:endParaRPr lang="en-US" dirty="0">
              <a:solidFill>
                <a:schemeClr val="tx1"/>
              </a:solidFill>
            </a:endParaRPr>
          </a:p>
        </p:txBody>
      </p:sp>
    </p:spTree>
    <p:extLst>
      <p:ext uri="{BB962C8B-B14F-4D97-AF65-F5344CB8AC3E}">
        <p14:creationId xmlns:p14="http://schemas.microsoft.com/office/powerpoint/2010/main" val="254933209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Results under </a:t>
            </a:r>
            <a:r>
              <a:rPr lang="en-US" dirty="0" smtClean="0"/>
              <a:t>No Prognostic Mix Scenario: Power vs Type I Error </a:t>
            </a:r>
            <a:endParaRPr lang="en-US" dirty="0"/>
          </a:p>
        </p:txBody>
      </p:sp>
      <p:sp>
        <p:nvSpPr>
          <p:cNvPr id="4" name="TextBox 3"/>
          <p:cNvSpPr txBox="1"/>
          <p:nvPr/>
        </p:nvSpPr>
        <p:spPr>
          <a:xfrm>
            <a:off x="411932" y="1132866"/>
            <a:ext cx="8111905" cy="701731"/>
          </a:xfrm>
          <a:prstGeom prst="rect">
            <a:avLst/>
          </a:prstGeom>
          <a:noFill/>
        </p:spPr>
        <p:txBody>
          <a:bodyPr wrap="square" rtlCol="0">
            <a:spAutoFit/>
          </a:bodyPr>
          <a:lstStyle/>
          <a:p>
            <a:pPr algn="l"/>
            <a:r>
              <a:rPr lang="en-US" sz="2200" dirty="0">
                <a:solidFill>
                  <a:srgbClr val="070605"/>
                </a:solidFill>
                <a:latin typeface="+mn-lt"/>
              </a:rPr>
              <a:t>VG and VT have lower power (chance to identify a subgroup) than </a:t>
            </a:r>
            <a:r>
              <a:rPr lang="en-US" sz="2200" dirty="0" err="1">
                <a:solidFill>
                  <a:srgbClr val="070605"/>
                </a:solidFill>
                <a:latin typeface="+mn-lt"/>
              </a:rPr>
              <a:t>Gi</a:t>
            </a:r>
            <a:r>
              <a:rPr lang="en-US" sz="2200" dirty="0">
                <a:solidFill>
                  <a:srgbClr val="070605"/>
                </a:solidFill>
                <a:latin typeface="+mn-lt"/>
              </a:rPr>
              <a:t>;</a:t>
            </a:r>
          </a:p>
          <a:p>
            <a:pPr algn="l"/>
            <a:r>
              <a:rPr lang="en-US" sz="2200" dirty="0">
                <a:solidFill>
                  <a:srgbClr val="070605"/>
                </a:solidFill>
                <a:latin typeface="+mn-lt"/>
              </a:rPr>
              <a:t>VG has similar power as VT </a:t>
            </a:r>
          </a:p>
        </p:txBody>
      </p:sp>
      <p:pic>
        <p:nvPicPr>
          <p:cNvPr id="3078" name="Picture 6" descr="C:\Qi\Research\Subgroup analysis\VG subgroup identification method\Simulation_NEW\Results\ROC_0.2_0_2bin_13cont.jpe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61871" y="1723795"/>
            <a:ext cx="5661969" cy="4813761"/>
          </a:xfrm>
          <a:prstGeom prst="rect">
            <a:avLst/>
          </a:prstGeom>
          <a:noFill/>
          <a:extLst>
            <a:ext uri="{909E8E84-426E-40DD-AFC4-6F175D3DCCD1}">
              <a14:hiddenFill xmlns:a14="http://schemas.microsoft.com/office/drawing/2010/main">
                <a:solidFill>
                  <a:srgbClr val="FFFFFF"/>
                </a:solidFill>
              </a14:hiddenFill>
            </a:ext>
          </a:extLst>
        </p:spPr>
      </p:pic>
      <p:sp>
        <p:nvSpPr>
          <p:cNvPr id="5" name="Rounded Rectangle 4"/>
          <p:cNvSpPr/>
          <p:nvPr/>
        </p:nvSpPr>
        <p:spPr>
          <a:xfrm>
            <a:off x="1761871" y="1816664"/>
            <a:ext cx="371192" cy="4430227"/>
          </a:xfrm>
          <a:prstGeom prst="round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US" dirty="0" smtClean="0">
                <a:solidFill>
                  <a:schemeClr val="tx1"/>
                </a:solidFill>
              </a:rPr>
              <a:t>Power</a:t>
            </a:r>
            <a:endParaRPr lang="en-US" dirty="0">
              <a:solidFill>
                <a:schemeClr val="tx1"/>
              </a:solidFill>
            </a:endParaRPr>
          </a:p>
        </p:txBody>
      </p:sp>
      <p:sp>
        <p:nvSpPr>
          <p:cNvPr id="6" name="Rectangle 5"/>
          <p:cNvSpPr/>
          <p:nvPr/>
        </p:nvSpPr>
        <p:spPr>
          <a:xfrm>
            <a:off x="2381061" y="6002448"/>
            <a:ext cx="5169529" cy="38024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Type I Error</a:t>
            </a:r>
            <a:endParaRPr lang="en-US" dirty="0">
              <a:solidFill>
                <a:schemeClr val="tx1"/>
              </a:solidFill>
            </a:endParaRPr>
          </a:p>
        </p:txBody>
      </p:sp>
    </p:spTree>
    <p:extLst>
      <p:ext uri="{BB962C8B-B14F-4D97-AF65-F5344CB8AC3E}">
        <p14:creationId xmlns:p14="http://schemas.microsoft.com/office/powerpoint/2010/main" val="345816647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nSpc>
                <a:spcPct val="100000"/>
              </a:lnSpc>
            </a:pPr>
            <a:r>
              <a:rPr lang="en-US" dirty="0">
                <a:solidFill>
                  <a:schemeClr val="tx1"/>
                </a:solidFill>
              </a:rPr>
              <a:t>This presentation was sponsored by AbbVie. AbbVie contributed to the design, research, and interpretation of data, writing, reviewing, and approving the publication. </a:t>
            </a:r>
            <a:r>
              <a:rPr lang="en-US" dirty="0" smtClean="0">
                <a:solidFill>
                  <a:schemeClr val="tx1"/>
                </a:solidFill>
              </a:rPr>
              <a:t>Jia </a:t>
            </a:r>
            <a:r>
              <a:rPr lang="en-US" dirty="0" err="1" smtClean="0">
                <a:solidFill>
                  <a:schemeClr val="tx1"/>
                </a:solidFill>
              </a:rPr>
              <a:t>Jia</a:t>
            </a:r>
            <a:r>
              <a:rPr lang="en-US" dirty="0" smtClean="0">
                <a:solidFill>
                  <a:schemeClr val="tx1"/>
                </a:solidFill>
              </a:rPr>
              <a:t> and Wangang </a:t>
            </a:r>
            <a:r>
              <a:rPr lang="en-US" dirty="0">
                <a:solidFill>
                  <a:schemeClr val="tx1"/>
                </a:solidFill>
              </a:rPr>
              <a:t>Xie </a:t>
            </a:r>
            <a:r>
              <a:rPr lang="en-US" dirty="0" smtClean="0">
                <a:solidFill>
                  <a:schemeClr val="tx1"/>
                </a:solidFill>
              </a:rPr>
              <a:t>are </a:t>
            </a:r>
            <a:r>
              <a:rPr lang="en-US" dirty="0">
                <a:solidFill>
                  <a:schemeClr val="tx1"/>
                </a:solidFill>
              </a:rPr>
              <a:t>employees of AbbVie, Inc. Qi </a:t>
            </a:r>
            <a:r>
              <a:rPr lang="en-US" dirty="0" smtClean="0">
                <a:solidFill>
                  <a:schemeClr val="tx1"/>
                </a:solidFill>
              </a:rPr>
              <a:t>Tang</a:t>
            </a:r>
            <a:r>
              <a:rPr lang="en-US" dirty="0">
                <a:solidFill>
                  <a:schemeClr val="tx1"/>
                </a:solidFill>
              </a:rPr>
              <a:t> </a:t>
            </a:r>
            <a:r>
              <a:rPr lang="en-US" dirty="0" smtClean="0">
                <a:solidFill>
                  <a:schemeClr val="tx1"/>
                </a:solidFill>
              </a:rPr>
              <a:t>is a former employee of </a:t>
            </a:r>
            <a:r>
              <a:rPr lang="en-US" dirty="0" err="1" smtClean="0">
                <a:solidFill>
                  <a:schemeClr val="tx1"/>
                </a:solidFill>
              </a:rPr>
              <a:t>AbbVie</a:t>
            </a:r>
            <a:r>
              <a:rPr lang="en-US" dirty="0" smtClean="0">
                <a:solidFill>
                  <a:schemeClr val="tx1"/>
                </a:solidFill>
              </a:rPr>
              <a:t>, Inc. and now employed by Sanofi US</a:t>
            </a:r>
            <a:r>
              <a:rPr lang="en-US" dirty="0">
                <a:solidFill>
                  <a:schemeClr val="tx1"/>
                </a:solidFill>
              </a:rPr>
              <a:t>. Richard Rode is a former employee of </a:t>
            </a:r>
            <a:r>
              <a:rPr lang="en-US" dirty="0" smtClean="0">
                <a:solidFill>
                  <a:schemeClr val="tx1"/>
                </a:solidFill>
              </a:rPr>
              <a:t>AbbVie.</a:t>
            </a:r>
            <a:endParaRPr lang="en-US" dirty="0">
              <a:solidFill>
                <a:schemeClr val="tx1"/>
              </a:solidFill>
            </a:endParaRPr>
          </a:p>
          <a:p>
            <a:endParaRPr lang="en-US" dirty="0"/>
          </a:p>
        </p:txBody>
      </p:sp>
      <p:sp>
        <p:nvSpPr>
          <p:cNvPr id="3" name="Title 2"/>
          <p:cNvSpPr>
            <a:spLocks noGrp="1"/>
          </p:cNvSpPr>
          <p:nvPr>
            <p:ph type="title"/>
          </p:nvPr>
        </p:nvSpPr>
        <p:spPr/>
        <p:txBody>
          <a:bodyPr/>
          <a:lstStyle/>
          <a:p>
            <a:r>
              <a:rPr lang="en-US" dirty="0" smtClean="0">
                <a:solidFill>
                  <a:schemeClr val="tx1"/>
                </a:solidFill>
              </a:rPr>
              <a:t>Disclosure</a:t>
            </a:r>
            <a:endParaRPr lang="en-US" dirty="0">
              <a:solidFill>
                <a:schemeClr val="tx1"/>
              </a:solidFill>
            </a:endParaRPr>
          </a:p>
        </p:txBody>
      </p:sp>
    </p:spTree>
    <p:extLst>
      <p:ext uri="{BB962C8B-B14F-4D97-AF65-F5344CB8AC3E}">
        <p14:creationId xmlns:p14="http://schemas.microsoft.com/office/powerpoint/2010/main" val="378540970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Results under No Prognostic Mix </a:t>
            </a:r>
            <a:r>
              <a:rPr lang="en-US" dirty="0" smtClean="0"/>
              <a:t>Scenario: True Discovery Rate vs Type I Error </a:t>
            </a:r>
            <a:endParaRPr lang="en-US" dirty="0"/>
          </a:p>
        </p:txBody>
      </p:sp>
      <p:pic>
        <p:nvPicPr>
          <p:cNvPr id="4100"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79419" y="1226173"/>
            <a:ext cx="6152239" cy="49701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 name="TextBox 7"/>
          <p:cNvSpPr txBox="1"/>
          <p:nvPr/>
        </p:nvSpPr>
        <p:spPr>
          <a:xfrm>
            <a:off x="411931" y="1010599"/>
            <a:ext cx="8111905" cy="701731"/>
          </a:xfrm>
          <a:prstGeom prst="rect">
            <a:avLst/>
          </a:prstGeom>
          <a:noFill/>
        </p:spPr>
        <p:txBody>
          <a:bodyPr wrap="square" rtlCol="0">
            <a:spAutoFit/>
          </a:bodyPr>
          <a:lstStyle/>
          <a:p>
            <a:pPr algn="l"/>
            <a:r>
              <a:rPr lang="en-US" sz="2200" dirty="0">
                <a:solidFill>
                  <a:srgbClr val="070605"/>
                </a:solidFill>
                <a:latin typeface="+mn-lt"/>
              </a:rPr>
              <a:t>VG has larger true discovery rate than VT;</a:t>
            </a:r>
          </a:p>
          <a:p>
            <a:pPr algn="l"/>
            <a:r>
              <a:rPr lang="en-US" sz="2200" dirty="0">
                <a:solidFill>
                  <a:srgbClr val="070605"/>
                </a:solidFill>
                <a:latin typeface="+mn-lt"/>
              </a:rPr>
              <a:t>VG has smaller true discovery rate than </a:t>
            </a:r>
            <a:r>
              <a:rPr lang="en-US" sz="2200" dirty="0" err="1">
                <a:solidFill>
                  <a:srgbClr val="070605"/>
                </a:solidFill>
                <a:latin typeface="+mn-lt"/>
              </a:rPr>
              <a:t>Gi</a:t>
            </a:r>
            <a:r>
              <a:rPr lang="en-US" sz="2200" dirty="0">
                <a:solidFill>
                  <a:srgbClr val="070605"/>
                </a:solidFill>
                <a:latin typeface="+mn-lt"/>
              </a:rPr>
              <a:t> when type I error is small</a:t>
            </a:r>
          </a:p>
        </p:txBody>
      </p:sp>
      <p:sp>
        <p:nvSpPr>
          <p:cNvPr id="5" name="Rounded Rectangle 4"/>
          <p:cNvSpPr/>
          <p:nvPr/>
        </p:nvSpPr>
        <p:spPr>
          <a:xfrm>
            <a:off x="1561723" y="1623020"/>
            <a:ext cx="371192" cy="4430227"/>
          </a:xfrm>
          <a:prstGeom prst="round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US" dirty="0" smtClean="0">
                <a:solidFill>
                  <a:schemeClr val="tx1"/>
                </a:solidFill>
              </a:rPr>
              <a:t>True Discovery Rate</a:t>
            </a:r>
            <a:endParaRPr lang="en-US" dirty="0">
              <a:solidFill>
                <a:schemeClr val="tx1"/>
              </a:solidFill>
            </a:endParaRPr>
          </a:p>
        </p:txBody>
      </p:sp>
      <p:sp>
        <p:nvSpPr>
          <p:cNvPr id="6" name="Rectangle 5"/>
          <p:cNvSpPr/>
          <p:nvPr/>
        </p:nvSpPr>
        <p:spPr>
          <a:xfrm>
            <a:off x="2381061" y="5668950"/>
            <a:ext cx="5169529" cy="38024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Type I Error</a:t>
            </a:r>
            <a:endParaRPr lang="en-US" dirty="0">
              <a:solidFill>
                <a:schemeClr val="tx1"/>
              </a:solidFill>
            </a:endParaRPr>
          </a:p>
        </p:txBody>
      </p:sp>
    </p:spTree>
    <p:extLst>
      <p:ext uri="{BB962C8B-B14F-4D97-AF65-F5344CB8AC3E}">
        <p14:creationId xmlns:p14="http://schemas.microsoft.com/office/powerpoint/2010/main" val="418139797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11163" y="1142999"/>
            <a:ext cx="8318500" cy="531892"/>
          </a:xfrm>
        </p:spPr>
        <p:txBody>
          <a:bodyPr/>
          <a:lstStyle/>
          <a:p>
            <a:r>
              <a:rPr lang="en-US" dirty="0" smtClean="0"/>
              <a:t>VG and VT </a:t>
            </a:r>
            <a:r>
              <a:rPr lang="en-US" dirty="0"/>
              <a:t>have increased power relative to </a:t>
            </a:r>
            <a:r>
              <a:rPr lang="en-US" dirty="0" err="1"/>
              <a:t>Gi</a:t>
            </a:r>
            <a:endParaRPr lang="en-US" dirty="0"/>
          </a:p>
        </p:txBody>
      </p:sp>
      <p:sp>
        <p:nvSpPr>
          <p:cNvPr id="3" name="Title 2"/>
          <p:cNvSpPr>
            <a:spLocks noGrp="1"/>
          </p:cNvSpPr>
          <p:nvPr>
            <p:ph type="title"/>
          </p:nvPr>
        </p:nvSpPr>
        <p:spPr/>
        <p:txBody>
          <a:bodyPr/>
          <a:lstStyle/>
          <a:p>
            <a:r>
              <a:rPr lang="en-US" dirty="0"/>
              <a:t>Results under </a:t>
            </a:r>
            <a:r>
              <a:rPr lang="en-US" dirty="0" smtClean="0"/>
              <a:t>Prognostic Scenario: Power vs Type I Error </a:t>
            </a:r>
            <a:endParaRPr lang="en-US" dirty="0"/>
          </a:p>
        </p:txBody>
      </p:sp>
      <p:pic>
        <p:nvPicPr>
          <p:cNvPr id="819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95327" y="1787368"/>
            <a:ext cx="5937156" cy="470376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Rounded Rectangle 4"/>
          <p:cNvSpPr/>
          <p:nvPr/>
        </p:nvSpPr>
        <p:spPr>
          <a:xfrm>
            <a:off x="1561723" y="1786421"/>
            <a:ext cx="371192" cy="4430227"/>
          </a:xfrm>
          <a:prstGeom prst="round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US" dirty="0" smtClean="0">
                <a:solidFill>
                  <a:schemeClr val="tx1"/>
                </a:solidFill>
              </a:rPr>
              <a:t>Power</a:t>
            </a:r>
            <a:endParaRPr lang="en-US" dirty="0">
              <a:solidFill>
                <a:schemeClr val="tx1"/>
              </a:solidFill>
            </a:endParaRPr>
          </a:p>
        </p:txBody>
      </p:sp>
      <p:sp>
        <p:nvSpPr>
          <p:cNvPr id="6" name="Rectangle 5"/>
          <p:cNvSpPr/>
          <p:nvPr/>
        </p:nvSpPr>
        <p:spPr>
          <a:xfrm>
            <a:off x="2381061" y="6002448"/>
            <a:ext cx="5169529" cy="38024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Type I Error</a:t>
            </a:r>
            <a:endParaRPr lang="en-US" dirty="0">
              <a:solidFill>
                <a:schemeClr val="tx1"/>
              </a:solidFill>
            </a:endParaRPr>
          </a:p>
        </p:txBody>
      </p:sp>
    </p:spTree>
    <p:extLst>
      <p:ext uri="{BB962C8B-B14F-4D97-AF65-F5344CB8AC3E}">
        <p14:creationId xmlns:p14="http://schemas.microsoft.com/office/powerpoint/2010/main" val="56742935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76860" y="1740434"/>
            <a:ext cx="5637104" cy="475496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Rounded Rectangle 4"/>
          <p:cNvSpPr/>
          <p:nvPr/>
        </p:nvSpPr>
        <p:spPr>
          <a:xfrm>
            <a:off x="2009869" y="1740434"/>
            <a:ext cx="371192" cy="4430227"/>
          </a:xfrm>
          <a:prstGeom prst="round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US" dirty="0" smtClean="0">
                <a:solidFill>
                  <a:schemeClr val="tx1"/>
                </a:solidFill>
              </a:rPr>
              <a:t>True Discovery rate</a:t>
            </a:r>
            <a:endParaRPr lang="en-US" dirty="0">
              <a:solidFill>
                <a:schemeClr val="tx1"/>
              </a:solidFill>
            </a:endParaRPr>
          </a:p>
        </p:txBody>
      </p:sp>
      <p:sp>
        <p:nvSpPr>
          <p:cNvPr id="2" name="Content Placeholder 1"/>
          <p:cNvSpPr>
            <a:spLocks noGrp="1"/>
          </p:cNvSpPr>
          <p:nvPr>
            <p:ph idx="1"/>
          </p:nvPr>
        </p:nvSpPr>
        <p:spPr>
          <a:xfrm>
            <a:off x="411163" y="1142999"/>
            <a:ext cx="8318500" cy="531892"/>
          </a:xfrm>
        </p:spPr>
        <p:txBody>
          <a:bodyPr/>
          <a:lstStyle/>
          <a:p>
            <a:pPr>
              <a:lnSpc>
                <a:spcPct val="100000"/>
              </a:lnSpc>
            </a:pPr>
            <a:r>
              <a:rPr lang="en-US" dirty="0"/>
              <a:t>VG have increased conditional true discovery rate relative to VT;</a:t>
            </a:r>
          </a:p>
          <a:p>
            <a:pPr>
              <a:lnSpc>
                <a:spcPct val="100000"/>
              </a:lnSpc>
            </a:pPr>
            <a:r>
              <a:rPr lang="en-US" dirty="0"/>
              <a:t>VG performs similar to or better than </a:t>
            </a:r>
            <a:r>
              <a:rPr lang="en-US" dirty="0" err="1"/>
              <a:t>Gi</a:t>
            </a:r>
            <a:endParaRPr lang="en-US" dirty="0"/>
          </a:p>
        </p:txBody>
      </p:sp>
      <p:sp>
        <p:nvSpPr>
          <p:cNvPr id="3" name="Title 2"/>
          <p:cNvSpPr>
            <a:spLocks noGrp="1"/>
          </p:cNvSpPr>
          <p:nvPr>
            <p:ph type="title"/>
          </p:nvPr>
        </p:nvSpPr>
        <p:spPr/>
        <p:txBody>
          <a:bodyPr/>
          <a:lstStyle/>
          <a:p>
            <a:r>
              <a:rPr lang="en-US" dirty="0"/>
              <a:t>Results under </a:t>
            </a:r>
            <a:r>
              <a:rPr lang="en-US" dirty="0" smtClean="0"/>
              <a:t>Prognostic Scenario: Conditional True Discovery Rate vs Type I Error </a:t>
            </a:r>
            <a:endParaRPr lang="en-US" dirty="0"/>
          </a:p>
        </p:txBody>
      </p:sp>
      <p:sp>
        <p:nvSpPr>
          <p:cNvPr id="6" name="Rectangle 5"/>
          <p:cNvSpPr/>
          <p:nvPr/>
        </p:nvSpPr>
        <p:spPr>
          <a:xfrm>
            <a:off x="2381061" y="6002448"/>
            <a:ext cx="5169529" cy="38024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Type I Error</a:t>
            </a:r>
            <a:endParaRPr lang="en-US" dirty="0">
              <a:solidFill>
                <a:schemeClr val="tx1"/>
              </a:solidFill>
            </a:endParaRPr>
          </a:p>
        </p:txBody>
      </p:sp>
    </p:spTree>
    <p:extLst>
      <p:ext uri="{BB962C8B-B14F-4D97-AF65-F5344CB8AC3E}">
        <p14:creationId xmlns:p14="http://schemas.microsoft.com/office/powerpoint/2010/main" val="141644779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a:t>Case Study</a:t>
            </a:r>
          </a:p>
        </p:txBody>
      </p:sp>
      <p:sp>
        <p:nvSpPr>
          <p:cNvPr id="5" name="Subtitle 4"/>
          <p:cNvSpPr>
            <a:spLocks noGrp="1"/>
          </p:cNvSpPr>
          <p:nvPr>
            <p:ph type="subTitle" idx="1"/>
          </p:nvPr>
        </p:nvSpPr>
        <p:spPr/>
        <p:txBody>
          <a:bodyPr/>
          <a:lstStyle/>
          <a:p>
            <a:endParaRPr lang="en-US"/>
          </a:p>
        </p:txBody>
      </p:sp>
    </p:spTree>
    <p:extLst>
      <p:ext uri="{BB962C8B-B14F-4D97-AF65-F5344CB8AC3E}">
        <p14:creationId xmlns:p14="http://schemas.microsoft.com/office/powerpoint/2010/main" val="170004723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11163" y="1142999"/>
            <a:ext cx="8318500" cy="5080001"/>
          </a:xfrm>
        </p:spPr>
        <p:txBody>
          <a:bodyPr/>
          <a:lstStyle/>
          <a:p>
            <a:r>
              <a:rPr lang="en-US" dirty="0" smtClean="0"/>
              <a:t>Endpoint: </a:t>
            </a:r>
            <a:r>
              <a:rPr lang="en-US" dirty="0">
                <a:solidFill>
                  <a:schemeClr val="tx1"/>
                </a:solidFill>
              </a:rPr>
              <a:t>Change from B</a:t>
            </a:r>
            <a:r>
              <a:rPr lang="en-US" dirty="0" smtClean="0">
                <a:solidFill>
                  <a:schemeClr val="tx1"/>
                </a:solidFill>
              </a:rPr>
              <a:t>aseline </a:t>
            </a:r>
            <a:r>
              <a:rPr lang="en-US" dirty="0">
                <a:solidFill>
                  <a:schemeClr val="tx1"/>
                </a:solidFill>
              </a:rPr>
              <a:t>to Week 12 in ADAS-Cog 11 </a:t>
            </a:r>
            <a:r>
              <a:rPr lang="en-US" dirty="0" smtClean="0">
                <a:solidFill>
                  <a:schemeClr val="tx1"/>
                </a:solidFill>
              </a:rPr>
              <a:t>subscale score</a:t>
            </a:r>
          </a:p>
          <a:p>
            <a:r>
              <a:rPr lang="en-US" dirty="0" smtClean="0">
                <a:solidFill>
                  <a:schemeClr val="tx1"/>
                </a:solidFill>
              </a:rPr>
              <a:t>Treatment arms: Investigational vs Placebo</a:t>
            </a:r>
          </a:p>
          <a:p>
            <a:r>
              <a:rPr lang="en-US" dirty="0" smtClean="0"/>
              <a:t>Predictors: </a:t>
            </a:r>
          </a:p>
          <a:p>
            <a:pPr marL="342900" indent="-342900">
              <a:buFontTx/>
              <a:buChar char="-"/>
            </a:pPr>
            <a:r>
              <a:rPr lang="en-US" dirty="0"/>
              <a:t>Age, sex, race, baseline Mini-Mental State Examination (MMSE), ADAS-Cog 11 </a:t>
            </a:r>
            <a:r>
              <a:rPr lang="en-US" dirty="0" smtClean="0"/>
              <a:t>subscale </a:t>
            </a:r>
            <a:r>
              <a:rPr lang="en-US" dirty="0"/>
              <a:t>score (change from Screening to Baseline), </a:t>
            </a:r>
            <a:r>
              <a:rPr lang="en-US" dirty="0" err="1"/>
              <a:t>apolipoprotein</a:t>
            </a:r>
            <a:r>
              <a:rPr lang="en-US" dirty="0"/>
              <a:t> E4 (APOE4),…, (</a:t>
            </a:r>
            <a:r>
              <a:rPr lang="en-US" dirty="0" smtClean="0"/>
              <a:t>17 covariates)</a:t>
            </a:r>
          </a:p>
          <a:p>
            <a:r>
              <a:rPr lang="en-US" dirty="0" smtClean="0"/>
              <a:t>We applied VT, VG and GI to this study</a:t>
            </a:r>
          </a:p>
          <a:p>
            <a:endParaRPr lang="en-US" dirty="0"/>
          </a:p>
          <a:p>
            <a:r>
              <a:rPr lang="en-US" dirty="0" smtClean="0"/>
              <a:t>ITE = </a:t>
            </a:r>
            <a:r>
              <a:rPr lang="en-US" dirty="0" err="1" smtClean="0"/>
              <a:t>Y|Placebo</a:t>
            </a:r>
            <a:r>
              <a:rPr lang="en-US" dirty="0" smtClean="0"/>
              <a:t> – </a:t>
            </a:r>
            <a:r>
              <a:rPr lang="en-US" dirty="0" err="1" smtClean="0"/>
              <a:t>Y|Treatment</a:t>
            </a:r>
            <a:endParaRPr lang="en-US" dirty="0" smtClean="0"/>
          </a:p>
          <a:p>
            <a:r>
              <a:rPr lang="en-US" dirty="0" smtClean="0"/>
              <a:t>Y</a:t>
            </a:r>
            <a:r>
              <a:rPr lang="en-US" dirty="0"/>
              <a:t>: ADAS-Cog 11 subscale score </a:t>
            </a:r>
            <a:r>
              <a:rPr lang="en-US" u="sng" dirty="0"/>
              <a:t>change from Baseline </a:t>
            </a:r>
            <a:r>
              <a:rPr lang="en-US" dirty="0"/>
              <a:t>to Week 12 (lower = better; bigger ITE = better treatment effect)</a:t>
            </a:r>
          </a:p>
          <a:p>
            <a:endParaRPr lang="en-US" dirty="0" smtClean="0"/>
          </a:p>
        </p:txBody>
      </p:sp>
      <p:sp>
        <p:nvSpPr>
          <p:cNvPr id="3" name="Title 2"/>
          <p:cNvSpPr>
            <a:spLocks noGrp="1"/>
          </p:cNvSpPr>
          <p:nvPr>
            <p:ph type="title"/>
          </p:nvPr>
        </p:nvSpPr>
        <p:spPr/>
        <p:txBody>
          <a:bodyPr/>
          <a:lstStyle/>
          <a:p>
            <a:r>
              <a:rPr lang="en-US" dirty="0" smtClean="0"/>
              <a:t>Alzheimer’s Disease Example</a:t>
            </a:r>
            <a:endParaRPr lang="en-US" dirty="0"/>
          </a:p>
        </p:txBody>
      </p:sp>
    </p:spTree>
    <p:extLst>
      <p:ext uri="{BB962C8B-B14F-4D97-AF65-F5344CB8AC3E}">
        <p14:creationId xmlns:p14="http://schemas.microsoft.com/office/powerpoint/2010/main" val="180252769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Case study: </a:t>
            </a:r>
            <a:r>
              <a:rPr lang="en-US" dirty="0" smtClean="0">
                <a:solidFill>
                  <a:srgbClr val="92D050"/>
                </a:solidFill>
              </a:rPr>
              <a:t>Analysis Procedure</a:t>
            </a:r>
            <a:endParaRPr lang="en-US" dirty="0">
              <a:solidFill>
                <a:srgbClr val="92D050"/>
              </a:solidFill>
            </a:endParaRPr>
          </a:p>
        </p:txBody>
      </p:sp>
      <p:sp>
        <p:nvSpPr>
          <p:cNvPr id="5" name="Rounded Rectangle 4"/>
          <p:cNvSpPr/>
          <p:nvPr/>
        </p:nvSpPr>
        <p:spPr>
          <a:xfrm>
            <a:off x="657546" y="1417833"/>
            <a:ext cx="3863083" cy="1438382"/>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sz="2400" dirty="0" smtClean="0"/>
              <a:t>Training set: </a:t>
            </a:r>
          </a:p>
          <a:p>
            <a:pPr algn="ctr"/>
            <a:r>
              <a:rPr lang="en-US" sz="2400" dirty="0" smtClean="0"/>
              <a:t>Study 1 – 3</a:t>
            </a:r>
          </a:p>
          <a:p>
            <a:pPr algn="ctr"/>
            <a:r>
              <a:rPr lang="en-US" sz="2400" dirty="0" smtClean="0"/>
              <a:t>N = 287</a:t>
            </a:r>
            <a:endParaRPr lang="en-US" sz="2400" dirty="0"/>
          </a:p>
        </p:txBody>
      </p:sp>
      <p:sp>
        <p:nvSpPr>
          <p:cNvPr id="6" name="Rounded Rectangle 5"/>
          <p:cNvSpPr/>
          <p:nvPr/>
        </p:nvSpPr>
        <p:spPr>
          <a:xfrm>
            <a:off x="657545" y="3802766"/>
            <a:ext cx="3863083" cy="1438382"/>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sz="2400" dirty="0" smtClean="0"/>
              <a:t>Testing set:</a:t>
            </a:r>
          </a:p>
          <a:p>
            <a:pPr algn="ctr"/>
            <a:r>
              <a:rPr lang="en-US" sz="2400" dirty="0" smtClean="0"/>
              <a:t>Study 4</a:t>
            </a:r>
          </a:p>
          <a:p>
            <a:pPr algn="ctr"/>
            <a:r>
              <a:rPr lang="en-US" sz="2400" dirty="0" smtClean="0"/>
              <a:t>N = 113</a:t>
            </a:r>
            <a:endParaRPr lang="en-US" sz="2400" dirty="0"/>
          </a:p>
        </p:txBody>
      </p:sp>
      <p:sp>
        <p:nvSpPr>
          <p:cNvPr id="7" name="Rectangle 6"/>
          <p:cNvSpPr/>
          <p:nvPr/>
        </p:nvSpPr>
        <p:spPr>
          <a:xfrm>
            <a:off x="4520629" y="1841558"/>
            <a:ext cx="3328827" cy="590931"/>
          </a:xfrm>
          <a:prstGeom prst="rect">
            <a:avLst/>
          </a:prstGeom>
        </p:spPr>
        <p:txBody>
          <a:bodyPr wrap="square">
            <a:spAutoFit/>
          </a:bodyPr>
          <a:lstStyle/>
          <a:p>
            <a:pPr algn="l"/>
            <a:r>
              <a:rPr lang="en-US" dirty="0"/>
              <a:t>Applying VT, GI and VG on </a:t>
            </a:r>
            <a:r>
              <a:rPr lang="en-US" dirty="0" smtClean="0"/>
              <a:t>training </a:t>
            </a:r>
            <a:r>
              <a:rPr lang="en-US" dirty="0"/>
              <a:t>set to obtain </a:t>
            </a:r>
            <a:r>
              <a:rPr lang="en-US" b="1" dirty="0">
                <a:solidFill>
                  <a:schemeClr val="bg2">
                    <a:lumMod val="60000"/>
                    <a:lumOff val="40000"/>
                  </a:schemeClr>
                </a:solidFill>
              </a:rPr>
              <a:t>signature</a:t>
            </a:r>
            <a:r>
              <a:rPr lang="en-US" dirty="0"/>
              <a:t>. </a:t>
            </a:r>
          </a:p>
        </p:txBody>
      </p:sp>
      <p:sp>
        <p:nvSpPr>
          <p:cNvPr id="8" name="Rectangle 7"/>
          <p:cNvSpPr/>
          <p:nvPr/>
        </p:nvSpPr>
        <p:spPr>
          <a:xfrm>
            <a:off x="4520628" y="3802766"/>
            <a:ext cx="4376792" cy="2086725"/>
          </a:xfrm>
          <a:prstGeom prst="rect">
            <a:avLst/>
          </a:prstGeom>
        </p:spPr>
        <p:txBody>
          <a:bodyPr wrap="square">
            <a:spAutoFit/>
          </a:bodyPr>
          <a:lstStyle/>
          <a:p>
            <a:pPr algn="l"/>
            <a:r>
              <a:rPr lang="en-US" dirty="0"/>
              <a:t>Applying </a:t>
            </a:r>
            <a:r>
              <a:rPr lang="en-US" b="1" dirty="0">
                <a:solidFill>
                  <a:schemeClr val="bg2">
                    <a:lumMod val="60000"/>
                    <a:lumOff val="40000"/>
                  </a:schemeClr>
                </a:solidFill>
              </a:rPr>
              <a:t>signature</a:t>
            </a:r>
            <a:r>
              <a:rPr lang="en-US" dirty="0"/>
              <a:t> on testing set to obtain </a:t>
            </a:r>
            <a:r>
              <a:rPr lang="en-US" dirty="0" smtClean="0"/>
              <a:t>subgroups.</a:t>
            </a:r>
            <a:br>
              <a:rPr lang="en-US" dirty="0" smtClean="0"/>
            </a:br>
            <a:endParaRPr lang="en-US" dirty="0"/>
          </a:p>
          <a:p>
            <a:pPr algn="l"/>
            <a:r>
              <a:rPr lang="en-US" dirty="0"/>
              <a:t>Assessing the difference of treatment effect between </a:t>
            </a:r>
            <a:r>
              <a:rPr lang="en-US" dirty="0" smtClean="0"/>
              <a:t>subgroups</a:t>
            </a:r>
            <a:r>
              <a:rPr lang="en-US" dirty="0"/>
              <a:t>. </a:t>
            </a:r>
            <a:r>
              <a:rPr lang="en-US" dirty="0" smtClean="0"/>
              <a:t/>
            </a:r>
            <a:br>
              <a:rPr lang="en-US" dirty="0" smtClean="0"/>
            </a:br>
            <a:endParaRPr lang="en-US" dirty="0"/>
          </a:p>
          <a:p>
            <a:pPr algn="l"/>
            <a:r>
              <a:rPr lang="en-US" dirty="0"/>
              <a:t>Calculating bootstrap CI for the mean of the endpoint of the two subgroups. </a:t>
            </a:r>
          </a:p>
        </p:txBody>
      </p:sp>
    </p:spTree>
    <p:extLst>
      <p:ext uri="{BB962C8B-B14F-4D97-AF65-F5344CB8AC3E}">
        <p14:creationId xmlns:p14="http://schemas.microsoft.com/office/powerpoint/2010/main" val="237365768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Screen Clipping"/>
          <p:cNvPicPr>
            <a:picLocks noGrp="1" noChangeAspect="1"/>
          </p:cNvPicPr>
          <p:nvPr>
            <p:ph idx="1"/>
          </p:nvPr>
        </p:nvPicPr>
        <p:blipFill rotWithShape="1">
          <a:blip r:embed="rId3">
            <a:extLst>
              <a:ext uri="{28A0092B-C50C-407E-A947-70E740481C1C}">
                <a14:useLocalDpi xmlns:a14="http://schemas.microsoft.com/office/drawing/2010/main" val="0"/>
              </a:ext>
            </a:extLst>
          </a:blip>
          <a:srcRect t="-1" b="1518"/>
          <a:stretch/>
        </p:blipFill>
        <p:spPr>
          <a:xfrm>
            <a:off x="1985472" y="1418561"/>
            <a:ext cx="2072820" cy="1943801"/>
          </a:xfrm>
        </p:spPr>
      </p:pic>
      <p:sp>
        <p:nvSpPr>
          <p:cNvPr id="3" name="Title 2"/>
          <p:cNvSpPr>
            <a:spLocks noGrp="1"/>
          </p:cNvSpPr>
          <p:nvPr>
            <p:ph type="title"/>
          </p:nvPr>
        </p:nvSpPr>
        <p:spPr/>
        <p:txBody>
          <a:bodyPr/>
          <a:lstStyle/>
          <a:p>
            <a:r>
              <a:rPr lang="en-US" dirty="0" smtClean="0"/>
              <a:t>Analysis on training dataset (N = 287)</a:t>
            </a:r>
            <a:endParaRPr lang="en-US" dirty="0"/>
          </a:p>
        </p:txBody>
      </p:sp>
      <p:sp>
        <p:nvSpPr>
          <p:cNvPr id="6" name="TextBox 5"/>
          <p:cNvSpPr txBox="1"/>
          <p:nvPr/>
        </p:nvSpPr>
        <p:spPr>
          <a:xfrm>
            <a:off x="424107" y="1184010"/>
            <a:ext cx="1602768" cy="1089529"/>
          </a:xfrm>
          <a:prstGeom prst="rect">
            <a:avLst/>
          </a:prstGeom>
          <a:noFill/>
        </p:spPr>
        <p:txBody>
          <a:bodyPr wrap="square" rtlCol="0">
            <a:spAutoFit/>
          </a:bodyPr>
          <a:lstStyle/>
          <a:p>
            <a:pPr algn="r"/>
            <a:r>
              <a:rPr lang="en-US" dirty="0" smtClean="0"/>
              <a:t>ADAS Cog-11 Score change from Screen to Baseline</a:t>
            </a:r>
            <a:endParaRPr lang="en-US" dirty="0"/>
          </a:p>
        </p:txBody>
      </p:sp>
      <p:cxnSp>
        <p:nvCxnSpPr>
          <p:cNvPr id="10" name="Straight Connector 9"/>
          <p:cNvCxnSpPr/>
          <p:nvPr/>
        </p:nvCxnSpPr>
        <p:spPr>
          <a:xfrm flipH="1">
            <a:off x="1225492" y="3123343"/>
            <a:ext cx="2917860" cy="0"/>
          </a:xfrm>
          <a:prstGeom prst="line">
            <a:avLst/>
          </a:prstGeom>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1215217" y="2833081"/>
            <a:ext cx="1284270" cy="341632"/>
          </a:xfrm>
          <a:prstGeom prst="rect">
            <a:avLst/>
          </a:prstGeom>
          <a:noFill/>
        </p:spPr>
        <p:txBody>
          <a:bodyPr wrap="square" rtlCol="0">
            <a:spAutoFit/>
          </a:bodyPr>
          <a:lstStyle/>
          <a:p>
            <a:r>
              <a:rPr lang="en-US" dirty="0" smtClean="0"/>
              <a:t>Sample size</a:t>
            </a:r>
            <a:endParaRPr lang="en-US" dirty="0"/>
          </a:p>
        </p:txBody>
      </p:sp>
      <p:cxnSp>
        <p:nvCxnSpPr>
          <p:cNvPr id="15" name="Straight Connector 14"/>
          <p:cNvCxnSpPr/>
          <p:nvPr/>
        </p:nvCxnSpPr>
        <p:spPr>
          <a:xfrm flipH="1">
            <a:off x="1225493" y="3362363"/>
            <a:ext cx="2917860" cy="0"/>
          </a:xfrm>
          <a:prstGeom prst="line">
            <a:avLst/>
          </a:prstGeom>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1225492" y="3085965"/>
            <a:ext cx="1284270" cy="341632"/>
          </a:xfrm>
          <a:prstGeom prst="rect">
            <a:avLst/>
          </a:prstGeom>
          <a:noFill/>
        </p:spPr>
        <p:txBody>
          <a:bodyPr wrap="square" rtlCol="0">
            <a:spAutoFit/>
          </a:bodyPr>
          <a:lstStyle/>
          <a:p>
            <a:r>
              <a:rPr lang="en-US" dirty="0" smtClean="0"/>
              <a:t>Average ITE</a:t>
            </a:r>
            <a:endParaRPr lang="en-US" dirty="0"/>
          </a:p>
        </p:txBody>
      </p:sp>
      <p:sp>
        <p:nvSpPr>
          <p:cNvPr id="5" name="TextBox 4"/>
          <p:cNvSpPr txBox="1"/>
          <p:nvPr/>
        </p:nvSpPr>
        <p:spPr>
          <a:xfrm>
            <a:off x="6152322" y="1992851"/>
            <a:ext cx="2047461" cy="840230"/>
          </a:xfrm>
          <a:prstGeom prst="rect">
            <a:avLst/>
          </a:prstGeom>
          <a:noFill/>
        </p:spPr>
        <p:txBody>
          <a:bodyPr wrap="square" rtlCol="0">
            <a:spAutoFit/>
          </a:bodyPr>
          <a:lstStyle/>
          <a:p>
            <a:r>
              <a:rPr lang="en-US" dirty="0" err="1" smtClean="0"/>
              <a:t>Gi</a:t>
            </a:r>
            <a:r>
              <a:rPr lang="en-US" dirty="0" smtClean="0"/>
              <a:t> and VT weren’t able to find a signature</a:t>
            </a:r>
            <a:endParaRPr lang="en-US" dirty="0"/>
          </a:p>
        </p:txBody>
      </p:sp>
      <p:sp>
        <p:nvSpPr>
          <p:cNvPr id="8" name="TextBox 7"/>
          <p:cNvSpPr txBox="1"/>
          <p:nvPr/>
        </p:nvSpPr>
        <p:spPr>
          <a:xfrm>
            <a:off x="1032889" y="3427597"/>
            <a:ext cx="3303067" cy="590931"/>
          </a:xfrm>
          <a:prstGeom prst="rect">
            <a:avLst/>
          </a:prstGeom>
          <a:noFill/>
        </p:spPr>
        <p:txBody>
          <a:bodyPr wrap="square" rtlCol="0">
            <a:spAutoFit/>
          </a:bodyPr>
          <a:lstStyle/>
          <a:p>
            <a:r>
              <a:rPr lang="en-US" i="1" dirty="0" smtClean="0"/>
              <a:t>Y: ADAS Cog-11 Score change from baseline to week 12</a:t>
            </a:r>
            <a:endParaRPr lang="en-US" i="1" dirty="0"/>
          </a:p>
        </p:txBody>
      </p:sp>
      <p:sp>
        <p:nvSpPr>
          <p:cNvPr id="22" name="TextBox 21"/>
          <p:cNvSpPr txBox="1"/>
          <p:nvPr/>
        </p:nvSpPr>
        <p:spPr>
          <a:xfrm>
            <a:off x="921066" y="4429007"/>
            <a:ext cx="4214973" cy="590931"/>
          </a:xfrm>
          <a:prstGeom prst="rect">
            <a:avLst/>
          </a:prstGeom>
          <a:noFill/>
        </p:spPr>
        <p:txBody>
          <a:bodyPr wrap="square" rtlCol="0">
            <a:spAutoFit/>
          </a:bodyPr>
          <a:lstStyle/>
          <a:p>
            <a:r>
              <a:rPr lang="en-US" dirty="0" smtClean="0"/>
              <a:t>Subgroup 3 has better treatment effect as indicated by the larger ITE value.</a:t>
            </a:r>
          </a:p>
        </p:txBody>
      </p:sp>
      <p:sp>
        <p:nvSpPr>
          <p:cNvPr id="2" name="Rectangle 1"/>
          <p:cNvSpPr/>
          <p:nvPr/>
        </p:nvSpPr>
        <p:spPr>
          <a:xfrm>
            <a:off x="337930" y="1184010"/>
            <a:ext cx="2699703" cy="1089528"/>
          </a:xfrm>
          <a:prstGeom prst="rect">
            <a:avLst/>
          </a:prstGeom>
          <a:noFill/>
          <a:ln w="381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921066" y="5319323"/>
            <a:ext cx="7835308" cy="840230"/>
          </a:xfrm>
          <a:prstGeom prst="rect">
            <a:avLst/>
          </a:prstGeom>
        </p:spPr>
        <p:txBody>
          <a:bodyPr wrap="square">
            <a:spAutoFit/>
          </a:bodyPr>
          <a:lstStyle/>
          <a:p>
            <a:pPr algn="l"/>
            <a:r>
              <a:rPr lang="en-US" dirty="0"/>
              <a:t>ITE = </a:t>
            </a:r>
            <a:r>
              <a:rPr lang="en-US" dirty="0" err="1"/>
              <a:t>Y|Placebo</a:t>
            </a:r>
            <a:r>
              <a:rPr lang="en-US" dirty="0"/>
              <a:t> – </a:t>
            </a:r>
            <a:r>
              <a:rPr lang="en-US" dirty="0" err="1"/>
              <a:t>Y|Treatment</a:t>
            </a:r>
            <a:endParaRPr lang="en-US" dirty="0"/>
          </a:p>
          <a:p>
            <a:pPr algn="l"/>
            <a:r>
              <a:rPr lang="en-US" dirty="0"/>
              <a:t>Y: </a:t>
            </a:r>
            <a:r>
              <a:rPr lang="en-US" i="1" dirty="0"/>
              <a:t>ADAS Cog-11 Score change from baseline to week </a:t>
            </a:r>
            <a:r>
              <a:rPr lang="en-US" i="1" dirty="0" smtClean="0"/>
              <a:t>12 </a:t>
            </a:r>
            <a:r>
              <a:rPr lang="en-US" dirty="0" smtClean="0"/>
              <a:t>(lower </a:t>
            </a:r>
            <a:r>
              <a:rPr lang="en-US" dirty="0"/>
              <a:t>= </a:t>
            </a:r>
            <a:r>
              <a:rPr lang="en-US" dirty="0" smtClean="0"/>
              <a:t>better; thus bigger </a:t>
            </a:r>
            <a:r>
              <a:rPr lang="en-US" dirty="0"/>
              <a:t>ITE = better treatment effect)</a:t>
            </a:r>
          </a:p>
        </p:txBody>
      </p:sp>
    </p:spTree>
    <p:extLst>
      <p:ext uri="{BB962C8B-B14F-4D97-AF65-F5344CB8AC3E}">
        <p14:creationId xmlns:p14="http://schemas.microsoft.com/office/powerpoint/2010/main" val="91844820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11163" y="1143000"/>
            <a:ext cx="8318500" cy="1113184"/>
          </a:xfrm>
        </p:spPr>
        <p:txBody>
          <a:bodyPr/>
          <a:lstStyle/>
          <a:p>
            <a:r>
              <a:rPr lang="en-US" dirty="0" smtClean="0"/>
              <a:t>We use </a:t>
            </a:r>
            <a:r>
              <a:rPr lang="en-US" dirty="0" smtClean="0">
                <a:solidFill>
                  <a:schemeClr val="tx1"/>
                </a:solidFill>
              </a:rPr>
              <a:t>the</a:t>
            </a:r>
            <a:r>
              <a:rPr lang="en-US" dirty="0" smtClean="0"/>
              <a:t> </a:t>
            </a:r>
            <a:r>
              <a:rPr lang="en-US" dirty="0" smtClean="0">
                <a:solidFill>
                  <a:srgbClr val="FF0000"/>
                </a:solidFill>
              </a:rPr>
              <a:t>bootstrap method </a:t>
            </a:r>
            <a:r>
              <a:rPr lang="en-US" dirty="0" smtClean="0"/>
              <a:t>to estimate the uncertainty about </a:t>
            </a:r>
            <a:r>
              <a:rPr lang="en-US" dirty="0"/>
              <a:t>the </a:t>
            </a:r>
            <a:r>
              <a:rPr lang="en-US" dirty="0" smtClean="0"/>
              <a:t>effects </a:t>
            </a:r>
            <a:r>
              <a:rPr lang="en-US" dirty="0"/>
              <a:t>in the </a:t>
            </a:r>
            <a:r>
              <a:rPr lang="en-US" dirty="0" smtClean="0"/>
              <a:t>identified subgroup. </a:t>
            </a:r>
          </a:p>
        </p:txBody>
      </p:sp>
      <p:sp>
        <p:nvSpPr>
          <p:cNvPr id="3" name="Title 2"/>
          <p:cNvSpPr>
            <a:spLocks noGrp="1"/>
          </p:cNvSpPr>
          <p:nvPr>
            <p:ph type="title"/>
          </p:nvPr>
        </p:nvSpPr>
        <p:spPr/>
        <p:txBody>
          <a:bodyPr/>
          <a:lstStyle/>
          <a:p>
            <a:r>
              <a:rPr lang="en-US" dirty="0"/>
              <a:t>Analysis on </a:t>
            </a:r>
            <a:r>
              <a:rPr lang="en-US" dirty="0" smtClean="0"/>
              <a:t>testing </a:t>
            </a:r>
            <a:r>
              <a:rPr lang="en-US" dirty="0"/>
              <a:t>dataset (N = </a:t>
            </a:r>
            <a:r>
              <a:rPr lang="en-US" dirty="0" smtClean="0"/>
              <a:t>113)</a:t>
            </a:r>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1431202954"/>
              </p:ext>
            </p:extLst>
          </p:nvPr>
        </p:nvGraphicFramePr>
        <p:xfrm>
          <a:off x="467139" y="2069433"/>
          <a:ext cx="8507895" cy="2331197"/>
        </p:xfrm>
        <a:graphic>
          <a:graphicData uri="http://schemas.openxmlformats.org/drawingml/2006/table">
            <a:tbl>
              <a:tblPr firstRow="1" bandRow="1">
                <a:tableStyleId>{5C22544A-7EE6-4342-B048-85BDC9FD1C3A}</a:tableStyleId>
              </a:tblPr>
              <a:tblGrid>
                <a:gridCol w="3438939"/>
                <a:gridCol w="2663687"/>
                <a:gridCol w="2405269"/>
              </a:tblGrid>
              <a:tr h="509063">
                <a:tc>
                  <a:txBody>
                    <a:bodyPr/>
                    <a:lstStyle/>
                    <a:p>
                      <a:pPr algn="ctr"/>
                      <a:r>
                        <a:rPr lang="en-US" sz="2000" dirty="0" smtClean="0"/>
                        <a:t>Signature</a:t>
                      </a:r>
                      <a:r>
                        <a:rPr lang="en-US" sz="2000" baseline="0" dirty="0" smtClean="0"/>
                        <a:t> (Subgroup)</a:t>
                      </a:r>
                      <a:endParaRPr lang="en-US" sz="2000" dirty="0"/>
                    </a:p>
                  </a:txBody>
                  <a:tcPr anchor="ctr"/>
                </a:tc>
                <a:tc>
                  <a:txBody>
                    <a:bodyPr/>
                    <a:lstStyle/>
                    <a:p>
                      <a:pPr algn="ctr"/>
                      <a:r>
                        <a:rPr lang="en-US" sz="2000" dirty="0" smtClean="0"/>
                        <a:t>Mean response (Y**)</a:t>
                      </a:r>
                      <a:endParaRPr lang="en-US" sz="2000" dirty="0"/>
                    </a:p>
                  </a:txBody>
                  <a:tcPr anchor="ctr"/>
                </a:tc>
                <a:tc>
                  <a:txBody>
                    <a:bodyPr/>
                    <a:lstStyle/>
                    <a:p>
                      <a:pPr algn="ctr"/>
                      <a:r>
                        <a:rPr lang="en-US" sz="2000" dirty="0" smtClean="0"/>
                        <a:t>Bootstrapped 95% CI</a:t>
                      </a:r>
                      <a:endParaRPr lang="en-US" sz="2000" dirty="0"/>
                    </a:p>
                  </a:txBody>
                  <a:tcPr anchor="ctr"/>
                </a:tc>
              </a:tr>
              <a:tr h="560547">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dirty="0" smtClean="0"/>
                        <a:t>X*</a:t>
                      </a:r>
                      <a:r>
                        <a:rPr lang="en-US" sz="2000" baseline="0" dirty="0" smtClean="0"/>
                        <a:t> &lt;= -0.1666 (sub2, N = 65)</a:t>
                      </a:r>
                      <a:endParaRPr lang="en-US" sz="2000" dirty="0" smtClean="0">
                        <a:solidFill>
                          <a:schemeClr val="tx1"/>
                        </a:solidFill>
                      </a:endParaRPr>
                    </a:p>
                  </a:txBody>
                  <a:tcPr anchor="ctr"/>
                </a:tc>
                <a:tc>
                  <a:txBody>
                    <a:bodyPr/>
                    <a:lstStyle/>
                    <a:p>
                      <a:pPr algn="ctr"/>
                      <a:r>
                        <a:rPr lang="en-US" sz="2000" dirty="0" smtClean="0"/>
                        <a:t>-1.05</a:t>
                      </a:r>
                      <a:endParaRPr lang="en-US" sz="2000" dirty="0"/>
                    </a:p>
                  </a:txBody>
                  <a:tcPr anchor="ctr"/>
                </a:tc>
                <a:tc>
                  <a:txBody>
                    <a:bodyPr/>
                    <a:lstStyle/>
                    <a:p>
                      <a:pPr algn="ctr"/>
                      <a:r>
                        <a:rPr lang="en-US" sz="2000" dirty="0" smtClean="0"/>
                        <a:t>(-1.16, -0.95)</a:t>
                      </a:r>
                      <a:endParaRPr lang="en-US" sz="2000" dirty="0"/>
                    </a:p>
                  </a:txBody>
                  <a:tcPr anchor="ctr"/>
                </a:tc>
              </a:tr>
              <a:tr h="560547">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dirty="0" smtClean="0">
                          <a:solidFill>
                            <a:srgbClr val="00B050"/>
                          </a:solidFill>
                        </a:rPr>
                        <a:t>X*</a:t>
                      </a:r>
                      <a:r>
                        <a:rPr lang="en-US" sz="2000" baseline="0" dirty="0" smtClean="0">
                          <a:solidFill>
                            <a:srgbClr val="00B050"/>
                          </a:solidFill>
                        </a:rPr>
                        <a:t> &gt; -0.1666 (sub3, N = 48)</a:t>
                      </a:r>
                      <a:endParaRPr lang="en-US" sz="2000" dirty="0" smtClean="0">
                        <a:solidFill>
                          <a:srgbClr val="00B050"/>
                        </a:solidFill>
                      </a:endParaRPr>
                    </a:p>
                  </a:txBody>
                  <a:tcPr anchor="ctr"/>
                </a:tc>
                <a:tc>
                  <a:txBody>
                    <a:bodyPr/>
                    <a:lstStyle/>
                    <a:p>
                      <a:pPr algn="ctr"/>
                      <a:r>
                        <a:rPr lang="en-US" sz="2000" dirty="0" smtClean="0">
                          <a:solidFill>
                            <a:srgbClr val="00B050"/>
                          </a:solidFill>
                        </a:rPr>
                        <a:t>-2.93</a:t>
                      </a:r>
                      <a:endParaRPr lang="en-US" sz="2000" dirty="0">
                        <a:solidFill>
                          <a:srgbClr val="00B050"/>
                        </a:solidFill>
                      </a:endParaRPr>
                    </a:p>
                  </a:txBody>
                  <a:tcPr anchor="ctr"/>
                </a:tc>
                <a:tc>
                  <a:txBody>
                    <a:bodyPr/>
                    <a:lstStyle/>
                    <a:p>
                      <a:pPr algn="ctr"/>
                      <a:r>
                        <a:rPr lang="en-US" sz="2000" dirty="0" smtClean="0">
                          <a:solidFill>
                            <a:srgbClr val="00B050"/>
                          </a:solidFill>
                        </a:rPr>
                        <a:t>(-3.08, -2.80)</a:t>
                      </a:r>
                      <a:endParaRPr lang="en-US" sz="2000" dirty="0">
                        <a:solidFill>
                          <a:srgbClr val="00B050"/>
                        </a:solidFill>
                      </a:endParaRPr>
                    </a:p>
                  </a:txBody>
                  <a:tcPr anchor="ctr"/>
                </a:tc>
              </a:tr>
              <a:tr h="560547">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dirty="0" smtClean="0"/>
                        <a:t>Difference between Above</a:t>
                      </a:r>
                      <a:r>
                        <a:rPr lang="en-US" sz="2000" baseline="0" dirty="0" smtClean="0"/>
                        <a:t> Two Subgroups</a:t>
                      </a:r>
                      <a:r>
                        <a:rPr lang="en-US" sz="2000" dirty="0" smtClean="0"/>
                        <a:t> </a:t>
                      </a:r>
                      <a:endParaRPr lang="en-US" sz="2000" dirty="0"/>
                    </a:p>
                  </a:txBody>
                  <a:tcPr anchor="ctr"/>
                </a:tc>
                <a:tc>
                  <a:txBody>
                    <a:bodyPr/>
                    <a:lstStyle/>
                    <a:p>
                      <a:pPr algn="ctr"/>
                      <a:r>
                        <a:rPr lang="en-US" sz="2000" dirty="0" smtClean="0"/>
                        <a:t>1.88</a:t>
                      </a:r>
                      <a:endParaRPr lang="en-US" sz="2000" dirty="0"/>
                    </a:p>
                  </a:txBody>
                  <a:tcPr anchor="ctr"/>
                </a:tc>
                <a:tc>
                  <a:txBody>
                    <a:bodyPr/>
                    <a:lstStyle/>
                    <a:p>
                      <a:pPr algn="ctr"/>
                      <a:r>
                        <a:rPr lang="en-US" sz="2000" dirty="0" smtClean="0">
                          <a:solidFill>
                            <a:schemeClr val="tx1"/>
                          </a:solidFill>
                        </a:rPr>
                        <a:t>(1.76, 2.01)</a:t>
                      </a:r>
                      <a:endParaRPr lang="en-US" sz="2000" dirty="0">
                        <a:solidFill>
                          <a:schemeClr val="tx1"/>
                        </a:solidFill>
                      </a:endParaRPr>
                    </a:p>
                  </a:txBody>
                  <a:tcPr anchor="ctr"/>
                </a:tc>
              </a:tr>
            </a:tbl>
          </a:graphicData>
        </a:graphic>
      </p:graphicFrame>
      <p:sp>
        <p:nvSpPr>
          <p:cNvPr id="6" name="TextBox 5"/>
          <p:cNvSpPr txBox="1"/>
          <p:nvPr/>
        </p:nvSpPr>
        <p:spPr>
          <a:xfrm>
            <a:off x="602586" y="4490301"/>
            <a:ext cx="8034517" cy="590931"/>
          </a:xfrm>
          <a:prstGeom prst="rect">
            <a:avLst/>
          </a:prstGeom>
          <a:noFill/>
        </p:spPr>
        <p:txBody>
          <a:bodyPr wrap="square" rtlCol="0">
            <a:spAutoFit/>
          </a:bodyPr>
          <a:lstStyle/>
          <a:p>
            <a:pPr algn="l"/>
            <a:r>
              <a:rPr lang="en-US" dirty="0"/>
              <a:t>*X: ADAS Cog 11 Score Change from Screen to Baseline</a:t>
            </a:r>
          </a:p>
          <a:p>
            <a:pPr algn="l"/>
            <a:r>
              <a:rPr lang="en-US" i="1" dirty="0" smtClean="0"/>
              <a:t>**Y: ADAS Cog-11 Score change from baseline to week 12 – the smaller the better</a:t>
            </a:r>
            <a:endParaRPr lang="en-US" i="1" dirty="0"/>
          </a:p>
        </p:txBody>
      </p:sp>
      <p:sp>
        <p:nvSpPr>
          <p:cNvPr id="4" name="Rectangle 3"/>
          <p:cNvSpPr/>
          <p:nvPr/>
        </p:nvSpPr>
        <p:spPr>
          <a:xfrm>
            <a:off x="1" y="5662684"/>
            <a:ext cx="9143999" cy="341632"/>
          </a:xfrm>
          <a:prstGeom prst="rect">
            <a:avLst/>
          </a:prstGeom>
        </p:spPr>
        <p:txBody>
          <a:bodyPr wrap="square">
            <a:spAutoFit/>
          </a:bodyPr>
          <a:lstStyle/>
          <a:p>
            <a:pPr algn="l"/>
            <a:r>
              <a:rPr lang="en-US" dirty="0"/>
              <a:t>Details about how to construct bootstrap confidence intervals can be found in Loh et al. 2015</a:t>
            </a:r>
          </a:p>
        </p:txBody>
      </p:sp>
    </p:spTree>
    <p:extLst>
      <p:ext uri="{BB962C8B-B14F-4D97-AF65-F5344CB8AC3E}">
        <p14:creationId xmlns:p14="http://schemas.microsoft.com/office/powerpoint/2010/main" val="311178603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a:t>Discussion and Conclusions</a:t>
            </a:r>
          </a:p>
        </p:txBody>
      </p:sp>
      <p:sp>
        <p:nvSpPr>
          <p:cNvPr id="5" name="Subtitle 4"/>
          <p:cNvSpPr>
            <a:spLocks noGrp="1"/>
          </p:cNvSpPr>
          <p:nvPr>
            <p:ph type="subTitle" idx="1"/>
          </p:nvPr>
        </p:nvSpPr>
        <p:spPr/>
        <p:txBody>
          <a:bodyPr/>
          <a:lstStyle/>
          <a:p>
            <a:endParaRPr lang="en-US"/>
          </a:p>
        </p:txBody>
      </p:sp>
    </p:spTree>
    <p:extLst>
      <p:ext uri="{BB962C8B-B14F-4D97-AF65-F5344CB8AC3E}">
        <p14:creationId xmlns:p14="http://schemas.microsoft.com/office/powerpoint/2010/main" val="425486598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29270" y="1016250"/>
            <a:ext cx="8318500" cy="5493191"/>
          </a:xfrm>
        </p:spPr>
        <p:txBody>
          <a:bodyPr/>
          <a:lstStyle/>
          <a:p>
            <a:pPr marL="342900" indent="-342900">
              <a:buFont typeface="Arial" panose="020B0604020202020204" pitchFamily="34" charset="0"/>
              <a:buChar char="•"/>
            </a:pPr>
            <a:r>
              <a:rPr lang="en-US" sz="2000" dirty="0" smtClean="0"/>
              <a:t>Treatment effects are often heterogeneous</a:t>
            </a:r>
          </a:p>
          <a:p>
            <a:pPr marL="342900" indent="-342900">
              <a:buFont typeface="Arial" panose="020B0604020202020204" pitchFamily="34" charset="0"/>
              <a:buChar char="•"/>
            </a:pPr>
            <a:r>
              <a:rPr lang="en-US" sz="2000" dirty="0" smtClean="0"/>
              <a:t>Data mining techniques should be considered to avoid pitfalls of common one variable at a time subgroup analyses</a:t>
            </a:r>
          </a:p>
          <a:p>
            <a:pPr marL="342900" indent="-342900">
              <a:buFont typeface="Arial" panose="020B0604020202020204" pitchFamily="34" charset="0"/>
              <a:buChar char="•"/>
            </a:pPr>
            <a:r>
              <a:rPr lang="en-US" sz="2000" dirty="0" smtClean="0"/>
              <a:t>VG is proposed to combine the advantages of Virtual Twins and GUIDE</a:t>
            </a:r>
          </a:p>
          <a:p>
            <a:pPr marL="800100" lvl="1"/>
            <a:r>
              <a:rPr lang="en-US" sz="2000" dirty="0" smtClean="0"/>
              <a:t>VG outperforms VT when there are mixed variable types </a:t>
            </a:r>
            <a:r>
              <a:rPr lang="en-US" sz="2000" dirty="0" smtClean="0">
                <a:solidFill>
                  <a:schemeClr val="tx1"/>
                </a:solidFill>
              </a:rPr>
              <a:t>(i.e</a:t>
            </a:r>
            <a:r>
              <a:rPr lang="en-US" sz="2000" dirty="0">
                <a:solidFill>
                  <a:schemeClr val="tx1"/>
                </a:solidFill>
              </a:rPr>
              <a:t>., </a:t>
            </a:r>
            <a:r>
              <a:rPr lang="en-US" sz="2000" dirty="0" smtClean="0">
                <a:solidFill>
                  <a:schemeClr val="tx1"/>
                </a:solidFill>
              </a:rPr>
              <a:t>binary </a:t>
            </a:r>
            <a:r>
              <a:rPr lang="en-US" sz="2000" dirty="0">
                <a:solidFill>
                  <a:schemeClr val="tx1"/>
                </a:solidFill>
              </a:rPr>
              <a:t>and </a:t>
            </a:r>
            <a:r>
              <a:rPr lang="en-US" sz="2000" dirty="0" smtClean="0">
                <a:solidFill>
                  <a:schemeClr val="tx1"/>
                </a:solidFill>
              </a:rPr>
              <a:t>continuous </a:t>
            </a:r>
            <a:r>
              <a:rPr lang="en-US" sz="2000" dirty="0">
                <a:solidFill>
                  <a:schemeClr val="tx1"/>
                </a:solidFill>
              </a:rPr>
              <a:t>variables)</a:t>
            </a:r>
            <a:endParaRPr lang="en-US" sz="2000" dirty="0" smtClean="0">
              <a:solidFill>
                <a:schemeClr val="tx1"/>
              </a:solidFill>
            </a:endParaRPr>
          </a:p>
          <a:p>
            <a:pPr marL="800100" lvl="1"/>
            <a:r>
              <a:rPr lang="en-US" sz="2000" dirty="0" smtClean="0"/>
              <a:t>VG and VT outperform </a:t>
            </a:r>
            <a:r>
              <a:rPr lang="en-US" sz="2000" dirty="0" err="1" smtClean="0"/>
              <a:t>Gi</a:t>
            </a:r>
            <a:r>
              <a:rPr lang="en-US" sz="2000" dirty="0" smtClean="0"/>
              <a:t> when prognostic effect is as strong as predictive effect</a:t>
            </a:r>
          </a:p>
          <a:p>
            <a:pPr marL="800100" lvl="1"/>
            <a:r>
              <a:rPr lang="en-US" sz="2000" dirty="0" err="1" smtClean="0"/>
              <a:t>Gi</a:t>
            </a:r>
            <a:r>
              <a:rPr lang="en-US" sz="2000" dirty="0" smtClean="0"/>
              <a:t> outperforms VG and VT when there are mixed variable types</a:t>
            </a:r>
          </a:p>
          <a:p>
            <a:pPr marL="800100" lvl="1"/>
            <a:r>
              <a:rPr lang="en-US" sz="2000" dirty="0" smtClean="0"/>
              <a:t>Above conclusions about the performances are based on limited simulation studies</a:t>
            </a:r>
          </a:p>
          <a:p>
            <a:pPr marL="342900" indent="-342900">
              <a:buFont typeface="Arial" panose="020B0604020202020204" pitchFamily="34" charset="0"/>
              <a:buChar char="•"/>
            </a:pPr>
            <a:r>
              <a:rPr lang="en-US" sz="2000" dirty="0" smtClean="0"/>
              <a:t>No method is uniformly better across different scenarios. </a:t>
            </a:r>
          </a:p>
          <a:p>
            <a:pPr marL="800100" lvl="1"/>
            <a:r>
              <a:rPr lang="en-US" sz="2000" dirty="0" smtClean="0"/>
              <a:t>Specific simulations for method selection are necessary.</a:t>
            </a:r>
          </a:p>
          <a:p>
            <a:pPr marL="342900" indent="-342900">
              <a:buFont typeface="Arial" panose="020B0604020202020204" pitchFamily="34" charset="0"/>
              <a:buChar char="•"/>
            </a:pPr>
            <a:r>
              <a:rPr lang="en-US" sz="2000" dirty="0" smtClean="0"/>
              <a:t>Type I </a:t>
            </a:r>
            <a:r>
              <a:rPr lang="en-US" sz="2000" dirty="0"/>
              <a:t>e</a:t>
            </a:r>
            <a:r>
              <a:rPr lang="en-US" sz="2000" dirty="0" smtClean="0"/>
              <a:t>rror control is essential for reproducible subgroup findings</a:t>
            </a:r>
          </a:p>
          <a:p>
            <a:pPr marL="342900" indent="-342900">
              <a:buFont typeface="Arial" panose="020B0604020202020204" pitchFamily="34" charset="0"/>
              <a:buChar char="•"/>
            </a:pPr>
            <a:r>
              <a:rPr lang="en-US" sz="2000" dirty="0" smtClean="0"/>
              <a:t>The prediction accuracy of ITE is still needed to be improved. </a:t>
            </a:r>
            <a:endParaRPr lang="en-US" sz="2000" dirty="0"/>
          </a:p>
        </p:txBody>
      </p:sp>
      <p:sp>
        <p:nvSpPr>
          <p:cNvPr id="3" name="Title 2"/>
          <p:cNvSpPr>
            <a:spLocks noGrp="1"/>
          </p:cNvSpPr>
          <p:nvPr>
            <p:ph type="title"/>
          </p:nvPr>
        </p:nvSpPr>
        <p:spPr/>
        <p:txBody>
          <a:bodyPr/>
          <a:lstStyle/>
          <a:p>
            <a:r>
              <a:rPr lang="en-US" dirty="0"/>
              <a:t>Discussion and Conclusions</a:t>
            </a:r>
          </a:p>
        </p:txBody>
      </p:sp>
    </p:spTree>
    <p:extLst>
      <p:ext uri="{BB962C8B-B14F-4D97-AF65-F5344CB8AC3E}">
        <p14:creationId xmlns:p14="http://schemas.microsoft.com/office/powerpoint/2010/main" val="64809301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p:txBody>
          <a:bodyPr/>
          <a:lstStyle/>
          <a:p>
            <a:pPr marL="342900" indent="-342900">
              <a:buFont typeface="Arial" panose="020B0604020202020204" pitchFamily="34" charset="0"/>
              <a:buChar char="•"/>
            </a:pPr>
            <a:r>
              <a:rPr lang="en-US" sz="2000" dirty="0" smtClean="0">
                <a:solidFill>
                  <a:schemeClr val="tx1"/>
                </a:solidFill>
              </a:rPr>
              <a:t>Background and Motivation</a:t>
            </a:r>
          </a:p>
          <a:p>
            <a:pPr marL="342900" indent="-342900">
              <a:buFont typeface="Arial" panose="020B0604020202020204" pitchFamily="34" charset="0"/>
              <a:buChar char="•"/>
            </a:pPr>
            <a:r>
              <a:rPr lang="en-US" sz="2000" dirty="0" smtClean="0">
                <a:solidFill>
                  <a:schemeClr val="tx1"/>
                </a:solidFill>
              </a:rPr>
              <a:t>VG Method: Combination of Virtual Twins and GUIDE</a:t>
            </a:r>
          </a:p>
          <a:p>
            <a:pPr marL="342900" indent="-342900">
              <a:buFont typeface="Arial" panose="020B0604020202020204" pitchFamily="34" charset="0"/>
              <a:buChar char="•"/>
            </a:pPr>
            <a:r>
              <a:rPr lang="en-US" sz="2000" dirty="0" smtClean="0">
                <a:solidFill>
                  <a:schemeClr val="tx1"/>
                </a:solidFill>
              </a:rPr>
              <a:t>Simulations</a:t>
            </a:r>
          </a:p>
          <a:p>
            <a:pPr marL="342900" indent="-342900">
              <a:buFont typeface="Arial" panose="020B0604020202020204" pitchFamily="34" charset="0"/>
              <a:buChar char="•"/>
            </a:pPr>
            <a:r>
              <a:rPr lang="en-US" sz="2000" dirty="0" smtClean="0">
                <a:solidFill>
                  <a:schemeClr val="tx1"/>
                </a:solidFill>
              </a:rPr>
              <a:t>Case Study</a:t>
            </a:r>
          </a:p>
          <a:p>
            <a:pPr marL="342900" indent="-342900">
              <a:buFont typeface="Arial" panose="020B0604020202020204" pitchFamily="34" charset="0"/>
              <a:buChar char="•"/>
            </a:pPr>
            <a:r>
              <a:rPr lang="en-US" sz="2000" dirty="0" smtClean="0">
                <a:solidFill>
                  <a:schemeClr val="tx1"/>
                </a:solidFill>
              </a:rPr>
              <a:t>Discussion and Conclusions</a:t>
            </a:r>
          </a:p>
          <a:p>
            <a:pPr marL="342900" indent="-342900">
              <a:buFont typeface="Arial" panose="020B0604020202020204" pitchFamily="34" charset="0"/>
              <a:buChar char="•"/>
            </a:pPr>
            <a:endParaRPr lang="en-US" sz="2000" dirty="0" smtClean="0">
              <a:solidFill>
                <a:srgbClr val="FF0000"/>
              </a:solidFill>
            </a:endParaRPr>
          </a:p>
        </p:txBody>
      </p:sp>
      <p:sp>
        <p:nvSpPr>
          <p:cNvPr id="5" name="Title 4"/>
          <p:cNvSpPr>
            <a:spLocks noGrp="1"/>
          </p:cNvSpPr>
          <p:nvPr>
            <p:ph type="title"/>
          </p:nvPr>
        </p:nvSpPr>
        <p:spPr/>
        <p:txBody>
          <a:bodyPr/>
          <a:lstStyle/>
          <a:p>
            <a:r>
              <a:rPr lang="en-US" dirty="0" smtClean="0"/>
              <a:t>Outline</a:t>
            </a:r>
            <a:endParaRPr lang="en-US" dirty="0"/>
          </a:p>
        </p:txBody>
      </p:sp>
    </p:spTree>
    <p:extLst>
      <p:ext uri="{BB962C8B-B14F-4D97-AF65-F5344CB8AC3E}">
        <p14:creationId xmlns:p14="http://schemas.microsoft.com/office/powerpoint/2010/main" val="166763906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457200" indent="-457200">
              <a:buAutoNum type="arabicPeriod"/>
            </a:pPr>
            <a:r>
              <a:rPr lang="en-US" dirty="0" smtClean="0"/>
              <a:t>Add permutation and bootstrap into the analysis procedure. </a:t>
            </a:r>
          </a:p>
          <a:p>
            <a:pPr marL="457200" indent="-457200">
              <a:buAutoNum type="arabicPeriod"/>
            </a:pPr>
            <a:r>
              <a:rPr lang="en-US" dirty="0" smtClean="0"/>
              <a:t>Extensive simulation based on real data.</a:t>
            </a:r>
          </a:p>
          <a:p>
            <a:pPr marL="914400" lvl="1" indent="-457200"/>
            <a:r>
              <a:rPr lang="en-US" dirty="0" smtClean="0"/>
              <a:t>Try to mimic the information/noise that exist in the real data.</a:t>
            </a:r>
          </a:p>
          <a:p>
            <a:pPr marL="457200" indent="-457200">
              <a:buFont typeface="+mj-lt"/>
              <a:buAutoNum type="arabicPeriod"/>
            </a:pPr>
            <a:r>
              <a:rPr lang="en-US" dirty="0" smtClean="0"/>
              <a:t>Improve the ITE prediction accuracy. </a:t>
            </a:r>
          </a:p>
          <a:p>
            <a:pPr marL="914400" lvl="1" indent="-457200"/>
            <a:r>
              <a:rPr lang="en-US" dirty="0" smtClean="0"/>
              <a:t>For now we are using Random Forest with 500 trees in the simulation and 2000 trees in case study. </a:t>
            </a:r>
            <a:endParaRPr lang="en-US" dirty="0"/>
          </a:p>
          <a:p>
            <a:pPr marL="914400" lvl="1" indent="-457200"/>
            <a:r>
              <a:rPr lang="en-US" dirty="0" smtClean="0"/>
              <a:t>We assume better prediction of ITE will result in better performance of VG method. </a:t>
            </a:r>
          </a:p>
        </p:txBody>
      </p:sp>
      <p:sp>
        <p:nvSpPr>
          <p:cNvPr id="3" name="Title 2"/>
          <p:cNvSpPr>
            <a:spLocks noGrp="1"/>
          </p:cNvSpPr>
          <p:nvPr>
            <p:ph type="title"/>
          </p:nvPr>
        </p:nvSpPr>
        <p:spPr/>
        <p:txBody>
          <a:bodyPr/>
          <a:lstStyle/>
          <a:p>
            <a:r>
              <a:rPr lang="en-US" dirty="0"/>
              <a:t>Future Work</a:t>
            </a:r>
          </a:p>
        </p:txBody>
      </p:sp>
    </p:spTree>
    <p:extLst>
      <p:ext uri="{BB962C8B-B14F-4D97-AF65-F5344CB8AC3E}">
        <p14:creationId xmlns:p14="http://schemas.microsoft.com/office/powerpoint/2010/main" val="144530903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457200" indent="-457200">
              <a:buFont typeface="+mj-lt"/>
              <a:buAutoNum type="arabicPeriod"/>
            </a:pPr>
            <a:r>
              <a:rPr lang="en-US" sz="1400" dirty="0" err="1"/>
              <a:t>Dusseldorp</a:t>
            </a:r>
            <a:r>
              <a:rPr lang="en-US" sz="1400" dirty="0"/>
              <a:t>, E. and Van </a:t>
            </a:r>
            <a:r>
              <a:rPr lang="en-US" sz="1400" dirty="0" err="1"/>
              <a:t>Mechelen</a:t>
            </a:r>
            <a:r>
              <a:rPr lang="en-US" sz="1400" dirty="0"/>
              <a:t>, I. </a:t>
            </a:r>
            <a:r>
              <a:rPr lang="en-US" sz="1400" dirty="0" smtClean="0"/>
              <a:t>Qualitative </a:t>
            </a:r>
            <a:r>
              <a:rPr lang="en-US" sz="1400" dirty="0"/>
              <a:t>interaction trees: </a:t>
            </a:r>
            <a:r>
              <a:rPr lang="en-US" sz="1400" dirty="0" smtClean="0"/>
              <a:t>a tool </a:t>
            </a:r>
            <a:r>
              <a:rPr lang="en-US" sz="1400" dirty="0"/>
              <a:t>to identify qualitative treatment-subgroup interactions. </a:t>
            </a:r>
            <a:r>
              <a:rPr lang="en-US" sz="1400" i="1" dirty="0" smtClean="0"/>
              <a:t>Statistics in Medicine. </a:t>
            </a:r>
            <a:r>
              <a:rPr lang="en-US" sz="1400" dirty="0" smtClean="0">
                <a:solidFill>
                  <a:srgbClr val="FF0000"/>
                </a:solidFill>
              </a:rPr>
              <a:t>2013;33(2):219-37</a:t>
            </a:r>
          </a:p>
          <a:p>
            <a:pPr marL="457200" indent="-457200">
              <a:buFont typeface="+mj-lt"/>
              <a:buAutoNum type="arabicPeriod"/>
            </a:pPr>
            <a:r>
              <a:rPr lang="en-US" sz="1400" dirty="0" smtClean="0"/>
              <a:t>Foster </a:t>
            </a:r>
            <a:r>
              <a:rPr lang="en-US" sz="1400" dirty="0"/>
              <a:t>JC, Taylor JMG, Ruberg SJ. Subgroup identification from randomized clinical trial data. </a:t>
            </a:r>
            <a:r>
              <a:rPr lang="en-US" sz="1400" i="1" dirty="0" smtClean="0"/>
              <a:t>Statistics in Medicine</a:t>
            </a:r>
            <a:r>
              <a:rPr lang="en-US" sz="1400" dirty="0" smtClean="0"/>
              <a:t>. </a:t>
            </a:r>
            <a:r>
              <a:rPr lang="en-US" sz="1400" dirty="0"/>
              <a:t>2011;30(24):</a:t>
            </a:r>
            <a:r>
              <a:rPr lang="en-US" sz="1400" dirty="0" smtClean="0"/>
              <a:t>2867-80.</a:t>
            </a:r>
          </a:p>
          <a:p>
            <a:pPr marL="457200" indent="-457200">
              <a:buFont typeface="+mj-lt"/>
              <a:buAutoNum type="arabicPeriod"/>
            </a:pPr>
            <a:r>
              <a:rPr lang="en-US" sz="1400" dirty="0" err="1"/>
              <a:t>Lipkovich</a:t>
            </a:r>
            <a:r>
              <a:rPr lang="en-US" sz="1400" dirty="0"/>
              <a:t>, I., </a:t>
            </a:r>
            <a:r>
              <a:rPr lang="en-US" sz="1400" dirty="0" err="1"/>
              <a:t>Dmitrienko</a:t>
            </a:r>
            <a:r>
              <a:rPr lang="en-US" sz="1400" dirty="0"/>
              <a:t>, A., Denne, J., and Enas, G</a:t>
            </a:r>
            <a:r>
              <a:rPr lang="en-US" sz="1400" dirty="0" smtClean="0"/>
              <a:t>. Subgroup identification </a:t>
            </a:r>
            <a:r>
              <a:rPr lang="en-US" sz="1400" dirty="0"/>
              <a:t>based on differential effect search — a recursive </a:t>
            </a:r>
            <a:r>
              <a:rPr lang="en-US" sz="1400" dirty="0" smtClean="0"/>
              <a:t>partitioning method </a:t>
            </a:r>
            <a:r>
              <a:rPr lang="en-US" sz="1400" dirty="0"/>
              <a:t>for establishing response to treatment in patient </a:t>
            </a:r>
            <a:r>
              <a:rPr lang="en-US" sz="1400" dirty="0" smtClean="0"/>
              <a:t>subpopulations. </a:t>
            </a:r>
            <a:r>
              <a:rPr lang="en-US" sz="1400" i="1" dirty="0" smtClean="0"/>
              <a:t>Statistics </a:t>
            </a:r>
            <a:r>
              <a:rPr lang="en-US" sz="1400" i="1" dirty="0"/>
              <a:t>in </a:t>
            </a:r>
            <a:r>
              <a:rPr lang="en-US" sz="1400" i="1" dirty="0" smtClean="0"/>
              <a:t>Medicine</a:t>
            </a:r>
            <a:r>
              <a:rPr lang="en-US" sz="1400" dirty="0" smtClean="0"/>
              <a:t>. </a:t>
            </a:r>
            <a:r>
              <a:rPr lang="en-US" sz="1400" dirty="0" smtClean="0">
                <a:solidFill>
                  <a:srgbClr val="FF0000"/>
                </a:solidFill>
              </a:rPr>
              <a:t>2011;30</a:t>
            </a:r>
            <a:r>
              <a:rPr lang="en-US" sz="1400" dirty="0" smtClean="0"/>
              <a:t>:2601–21</a:t>
            </a:r>
            <a:endParaRPr lang="en-US" sz="1400" dirty="0"/>
          </a:p>
          <a:p>
            <a:pPr marL="457200" indent="-457200">
              <a:buFont typeface="+mj-lt"/>
              <a:buAutoNum type="arabicPeriod"/>
            </a:pPr>
            <a:r>
              <a:rPr lang="en-US" sz="1400" dirty="0" err="1" smtClean="0"/>
              <a:t>Loh</a:t>
            </a:r>
            <a:r>
              <a:rPr lang="en-US" sz="1400" dirty="0" smtClean="0"/>
              <a:t> </a:t>
            </a:r>
            <a:r>
              <a:rPr lang="en-US" sz="1400" dirty="0"/>
              <a:t>W-Y. Regression trees with unbiased variable selection and interaction detection. </a:t>
            </a:r>
            <a:r>
              <a:rPr lang="en-US" sz="1400" i="1" dirty="0" smtClean="0"/>
              <a:t>Statistical </a:t>
            </a:r>
            <a:r>
              <a:rPr lang="en-US" sz="1400" i="1" dirty="0" err="1"/>
              <a:t>Sinica</a:t>
            </a:r>
            <a:r>
              <a:rPr lang="en-US" sz="1400" i="1" dirty="0"/>
              <a:t>. </a:t>
            </a:r>
            <a:r>
              <a:rPr lang="en-US" sz="1400" dirty="0"/>
              <a:t>2002;12(2):</a:t>
            </a:r>
            <a:r>
              <a:rPr lang="en-US" sz="1400" dirty="0" smtClean="0"/>
              <a:t>361-86.</a:t>
            </a:r>
          </a:p>
          <a:p>
            <a:pPr marL="457200" indent="-457200">
              <a:buFont typeface="+mj-lt"/>
              <a:buAutoNum type="arabicPeriod"/>
            </a:pPr>
            <a:r>
              <a:rPr lang="en-US" sz="1400" dirty="0" err="1" smtClean="0"/>
              <a:t>Loh</a:t>
            </a:r>
            <a:r>
              <a:rPr lang="en-US" sz="1400" dirty="0" smtClean="0"/>
              <a:t> </a:t>
            </a:r>
            <a:r>
              <a:rPr lang="en-US" sz="1400" dirty="0"/>
              <a:t>W-Y, He X, Man M. A regression tree approach to identifying subgroups with differential treatment effects. </a:t>
            </a:r>
            <a:r>
              <a:rPr lang="en-US" sz="1400" i="1" dirty="0" smtClean="0"/>
              <a:t>Statistics in Medicine.</a:t>
            </a:r>
            <a:r>
              <a:rPr lang="en-US" sz="1400" dirty="0" smtClean="0"/>
              <a:t> </a:t>
            </a:r>
            <a:r>
              <a:rPr lang="en-US" sz="1400" dirty="0"/>
              <a:t>2015;34(11):</a:t>
            </a:r>
            <a:r>
              <a:rPr lang="en-US" sz="1400" dirty="0" smtClean="0"/>
              <a:t>1818-33.</a:t>
            </a:r>
          </a:p>
          <a:p>
            <a:pPr marL="457200" indent="-457200">
              <a:buFont typeface="+mj-lt"/>
              <a:buAutoNum type="arabicPeriod"/>
            </a:pPr>
            <a:r>
              <a:rPr lang="en-US" sz="1400" dirty="0" err="1"/>
              <a:t>Negassa</a:t>
            </a:r>
            <a:r>
              <a:rPr lang="en-US" sz="1400" dirty="0"/>
              <a:t>, A., </a:t>
            </a:r>
            <a:r>
              <a:rPr lang="en-US" sz="1400" dirty="0" err="1"/>
              <a:t>Ciampi</a:t>
            </a:r>
            <a:r>
              <a:rPr lang="en-US" sz="1400" dirty="0"/>
              <a:t>, A., </a:t>
            </a:r>
            <a:r>
              <a:rPr lang="en-US" sz="1400" dirty="0" err="1"/>
              <a:t>Abrahamowicz</a:t>
            </a:r>
            <a:r>
              <a:rPr lang="en-US" sz="1400" dirty="0"/>
              <a:t>, M., Shapiro, S., and </a:t>
            </a:r>
            <a:r>
              <a:rPr lang="en-US" sz="1400" dirty="0" err="1"/>
              <a:t>Boivin</a:t>
            </a:r>
            <a:r>
              <a:rPr lang="en-US" sz="1400" dirty="0"/>
              <a:t>, J. R</a:t>
            </a:r>
            <a:r>
              <a:rPr lang="en-US" sz="1400" dirty="0" smtClean="0"/>
              <a:t>. Tree-structured </a:t>
            </a:r>
            <a:r>
              <a:rPr lang="en-US" sz="1400" dirty="0"/>
              <a:t>subgroup analysis for censored survival </a:t>
            </a:r>
            <a:r>
              <a:rPr lang="en-US" sz="1400" dirty="0" smtClean="0"/>
              <a:t>data: validation </a:t>
            </a:r>
            <a:r>
              <a:rPr lang="en-US" sz="1400" dirty="0"/>
              <a:t>of computationally inexpensive model selection criteria. </a:t>
            </a:r>
            <a:r>
              <a:rPr lang="en-US" sz="1400" i="1" dirty="0" smtClean="0"/>
              <a:t>Statistics and Computing</a:t>
            </a:r>
            <a:r>
              <a:rPr lang="en-US" sz="1400" dirty="0" smtClean="0"/>
              <a:t>. </a:t>
            </a:r>
            <a:r>
              <a:rPr lang="en-US" sz="1400" dirty="0" smtClean="0">
                <a:solidFill>
                  <a:srgbClr val="FF0000"/>
                </a:solidFill>
              </a:rPr>
              <a:t>2005;15</a:t>
            </a:r>
            <a:r>
              <a:rPr lang="en-US" sz="1400" dirty="0" smtClean="0"/>
              <a:t>:231–9</a:t>
            </a:r>
            <a:r>
              <a:rPr lang="en-US" sz="1400" dirty="0"/>
              <a:t>.</a:t>
            </a:r>
          </a:p>
          <a:p>
            <a:pPr marL="457200" indent="-457200">
              <a:buFont typeface="+mj-lt"/>
              <a:buAutoNum type="arabicPeriod"/>
            </a:pPr>
            <a:r>
              <a:rPr lang="en-US" sz="1400" dirty="0" smtClean="0"/>
              <a:t>Su</a:t>
            </a:r>
            <a:r>
              <a:rPr lang="en-US" sz="1400" dirty="0"/>
              <a:t>, X., Tsai, C. L., Wang, H., Nickerson, D. M., and </a:t>
            </a:r>
            <a:r>
              <a:rPr lang="en-US" sz="1400" dirty="0" err="1"/>
              <a:t>Bogong</a:t>
            </a:r>
            <a:r>
              <a:rPr lang="en-US" sz="1400" dirty="0"/>
              <a:t>, L. </a:t>
            </a:r>
            <a:r>
              <a:rPr lang="en-US" sz="1400" dirty="0" smtClean="0"/>
              <a:t>Subgroup </a:t>
            </a:r>
            <a:r>
              <a:rPr lang="en-US" sz="1400" dirty="0"/>
              <a:t>analysis via recursive partitioning. </a:t>
            </a:r>
            <a:r>
              <a:rPr lang="en-US" sz="1400" dirty="0" smtClean="0"/>
              <a:t> </a:t>
            </a:r>
            <a:r>
              <a:rPr lang="en-US" sz="1400" i="1" dirty="0" smtClean="0"/>
              <a:t>Journal of Machine Learning</a:t>
            </a:r>
            <a:r>
              <a:rPr lang="en-US" sz="1400" dirty="0" smtClean="0"/>
              <a:t> </a:t>
            </a:r>
            <a:r>
              <a:rPr lang="en-US" sz="1400" i="1" dirty="0" smtClean="0"/>
              <a:t>Research</a:t>
            </a:r>
            <a:r>
              <a:rPr lang="en-US" sz="1400" dirty="0"/>
              <a:t>.</a:t>
            </a:r>
            <a:r>
              <a:rPr lang="en-US" sz="1400" dirty="0" smtClean="0"/>
              <a:t> </a:t>
            </a:r>
            <a:r>
              <a:rPr lang="en-US" sz="1400" dirty="0" smtClean="0">
                <a:solidFill>
                  <a:srgbClr val="FF0000"/>
                </a:solidFill>
              </a:rPr>
              <a:t>2009;10</a:t>
            </a:r>
            <a:r>
              <a:rPr lang="en-US" sz="1400" dirty="0" smtClean="0"/>
              <a:t>:141–58.</a:t>
            </a:r>
          </a:p>
          <a:p>
            <a:pPr marL="457200" indent="-457200">
              <a:buFont typeface="+mj-lt"/>
              <a:buAutoNum type="arabicPeriod"/>
            </a:pPr>
            <a:r>
              <a:rPr lang="en-US" sz="1400" dirty="0" smtClean="0"/>
              <a:t>Su</a:t>
            </a:r>
            <a:r>
              <a:rPr lang="en-US" sz="1400" dirty="0"/>
              <a:t>, X., Zhou, T., Yan, X., Fan, J., and Yang, S</a:t>
            </a:r>
            <a:r>
              <a:rPr lang="en-US" sz="1400" dirty="0" smtClean="0"/>
              <a:t>. </a:t>
            </a:r>
            <a:r>
              <a:rPr lang="en-US" sz="1400" dirty="0"/>
              <a:t>Interaction trees </a:t>
            </a:r>
            <a:r>
              <a:rPr lang="en-US" sz="1400" dirty="0" smtClean="0"/>
              <a:t>with censored </a:t>
            </a:r>
            <a:r>
              <a:rPr lang="en-US" sz="1400" dirty="0"/>
              <a:t>survival data. </a:t>
            </a:r>
            <a:r>
              <a:rPr lang="en-US" sz="1400" i="1" dirty="0"/>
              <a:t>International Journal of </a:t>
            </a:r>
            <a:r>
              <a:rPr lang="en-US" sz="1400" i="1" dirty="0" smtClean="0"/>
              <a:t>Biostatistics.</a:t>
            </a:r>
            <a:r>
              <a:rPr lang="en-US" sz="1400" dirty="0" smtClean="0"/>
              <a:t> 2008; 4</a:t>
            </a:r>
            <a:r>
              <a:rPr lang="en-US" sz="1400" dirty="0"/>
              <a:t>. Article </a:t>
            </a:r>
            <a:r>
              <a:rPr lang="en-US" sz="1400" dirty="0" smtClean="0"/>
              <a:t>2.</a:t>
            </a:r>
            <a:endParaRPr lang="en-US" sz="1400" dirty="0"/>
          </a:p>
          <a:p>
            <a:pPr marL="457200" indent="-457200">
              <a:buFont typeface="+mj-lt"/>
              <a:buAutoNum type="arabicPeriod"/>
            </a:pPr>
            <a:r>
              <a:rPr lang="en-US" sz="1400" dirty="0" err="1" smtClean="0"/>
              <a:t>Zeileis</a:t>
            </a:r>
            <a:r>
              <a:rPr lang="en-US" sz="1400" dirty="0"/>
              <a:t>, A., </a:t>
            </a:r>
            <a:r>
              <a:rPr lang="en-US" sz="1400" dirty="0" err="1"/>
              <a:t>Hothorn</a:t>
            </a:r>
            <a:r>
              <a:rPr lang="en-US" sz="1400" dirty="0"/>
              <a:t>, T., and </a:t>
            </a:r>
            <a:r>
              <a:rPr lang="en-US" sz="1400" dirty="0" err="1"/>
              <a:t>Hornik</a:t>
            </a:r>
            <a:r>
              <a:rPr lang="en-US" sz="1400" dirty="0"/>
              <a:t>, K. </a:t>
            </a:r>
            <a:r>
              <a:rPr lang="en-US" sz="1400" dirty="0" smtClean="0"/>
              <a:t>Model-based recursive partitioning</a:t>
            </a:r>
            <a:r>
              <a:rPr lang="en-US" sz="1400" dirty="0"/>
              <a:t>. </a:t>
            </a:r>
            <a:r>
              <a:rPr lang="en-US" sz="1400" i="1" dirty="0"/>
              <a:t>Journal of Computational and Graphical </a:t>
            </a:r>
            <a:r>
              <a:rPr lang="en-US" sz="1400" i="1" dirty="0" smtClean="0"/>
              <a:t>Statistics</a:t>
            </a:r>
            <a:r>
              <a:rPr lang="en-US" sz="1400" dirty="0"/>
              <a:t>.</a:t>
            </a:r>
            <a:r>
              <a:rPr lang="en-US" sz="1400" dirty="0" smtClean="0"/>
              <a:t> </a:t>
            </a:r>
            <a:r>
              <a:rPr lang="en-US" sz="1400" dirty="0" smtClean="0">
                <a:solidFill>
                  <a:srgbClr val="FF0000"/>
                </a:solidFill>
              </a:rPr>
              <a:t>2008;17:492</a:t>
            </a:r>
            <a:r>
              <a:rPr lang="en-US" sz="1400" dirty="0" smtClean="0"/>
              <a:t>–514</a:t>
            </a:r>
            <a:r>
              <a:rPr lang="en-US" sz="1400" dirty="0"/>
              <a:t>.</a:t>
            </a:r>
          </a:p>
        </p:txBody>
      </p:sp>
      <p:sp>
        <p:nvSpPr>
          <p:cNvPr id="3" name="Title 2"/>
          <p:cNvSpPr>
            <a:spLocks noGrp="1"/>
          </p:cNvSpPr>
          <p:nvPr>
            <p:ph type="title"/>
          </p:nvPr>
        </p:nvSpPr>
        <p:spPr/>
        <p:txBody>
          <a:bodyPr/>
          <a:lstStyle/>
          <a:p>
            <a:r>
              <a:rPr lang="en-US" dirty="0" smtClean="0"/>
              <a:t>Reference</a:t>
            </a:r>
            <a:endParaRPr lang="en-US" dirty="0"/>
          </a:p>
        </p:txBody>
      </p:sp>
    </p:spTree>
    <p:extLst>
      <p:ext uri="{BB962C8B-B14F-4D97-AF65-F5344CB8AC3E}">
        <p14:creationId xmlns:p14="http://schemas.microsoft.com/office/powerpoint/2010/main" val="68586650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Background and Motivation</a:t>
            </a:r>
            <a:endParaRPr lang="en-US" dirty="0"/>
          </a:p>
        </p:txBody>
      </p:sp>
      <p:sp>
        <p:nvSpPr>
          <p:cNvPr id="5" name="Subtitle 4"/>
          <p:cNvSpPr>
            <a:spLocks noGrp="1"/>
          </p:cNvSpPr>
          <p:nvPr>
            <p:ph type="subTitle" idx="1"/>
          </p:nvPr>
        </p:nvSpPr>
        <p:spPr/>
        <p:txBody>
          <a:bodyPr/>
          <a:lstStyle/>
          <a:p>
            <a:endParaRPr lang="en-US"/>
          </a:p>
        </p:txBody>
      </p:sp>
    </p:spTree>
    <p:extLst>
      <p:ext uri="{BB962C8B-B14F-4D97-AF65-F5344CB8AC3E}">
        <p14:creationId xmlns:p14="http://schemas.microsoft.com/office/powerpoint/2010/main" val="273687875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Treatment Effects </a:t>
            </a:r>
            <a:r>
              <a:rPr lang="en-US" dirty="0"/>
              <a:t>A</a:t>
            </a:r>
            <a:r>
              <a:rPr lang="en-US" dirty="0" smtClean="0"/>
              <a:t>re </a:t>
            </a:r>
            <a:r>
              <a:rPr lang="en-US" dirty="0"/>
              <a:t>O</a:t>
            </a:r>
            <a:r>
              <a:rPr lang="en-US" dirty="0" smtClean="0"/>
              <a:t>ften </a:t>
            </a:r>
            <a:r>
              <a:rPr lang="en-US" dirty="0"/>
              <a:t>H</a:t>
            </a:r>
            <a:r>
              <a:rPr lang="en-US" dirty="0" smtClean="0"/>
              <a:t>eterogeneous </a:t>
            </a:r>
            <a:endParaRPr lang="en-US" dirty="0"/>
          </a:p>
        </p:txBody>
      </p:sp>
      <p:sp>
        <p:nvSpPr>
          <p:cNvPr id="2" name="AutoShape 4" descr="https://biogeniq.ca/wp-content/uploads/2015/01/personalized_medicine.jpg"/>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 name="AutoShape 6" descr="https://biogeniq.ca/wp-content/uploads/2015/01/personalized_medicine.jpg"/>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1026" name="Picture 2" descr="C:\Users\tangqx\AppData\Local\Microsoft\Windows\Temporary Internet Files\Content.IE5\WKA6P2RL\large-Stick-figure-male-2-33.3-11608[1].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96783" y="1700668"/>
            <a:ext cx="360000" cy="717000"/>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C:\Users\tangqx\AppData\Local\Microsoft\Windows\Temporary Internet Files\Content.IE5\WKA6P2RL\large-Stick-figure-male-2-33.3-11608[1].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29623" y="1619187"/>
            <a:ext cx="360000" cy="717000"/>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C:\Users\tangqx\AppData\Local\Microsoft\Windows\Temporary Internet Files\Content.IE5\WKA6P2RL\large-Stick-figure-male-2-33.3-11608[1].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59334" y="2115351"/>
            <a:ext cx="360000" cy="717000"/>
          </a:xfrm>
          <a:prstGeom prst="rect">
            <a:avLst/>
          </a:prstGeom>
          <a:noFill/>
          <a:extLst>
            <a:ext uri="{909E8E84-426E-40DD-AFC4-6F175D3DCCD1}">
              <a14:hiddenFill xmlns:a14="http://schemas.microsoft.com/office/drawing/2010/main">
                <a:solidFill>
                  <a:srgbClr val="FFFFFF"/>
                </a:solidFill>
              </a14:hiddenFill>
            </a:ext>
          </a:extLst>
        </p:spPr>
      </p:pic>
      <p:pic>
        <p:nvPicPr>
          <p:cNvPr id="1029" name="Picture 5" descr="C:\Users\tangqx\AppData\Local\Microsoft\Windows\Temporary Internet Files\Content.IE5\WKA6P2RL\large-Stick-figure-male-2-33.3-11608[1].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16783" y="2011637"/>
            <a:ext cx="360000" cy="717000"/>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C:\Users\tangqx\AppData\Local\Microsoft\Windows\Temporary Internet Files\Content.IE5\GZOE2NTX\large-Stick-figure-male-2-166.6-11608[1].gif"/>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170083" y="4261201"/>
            <a:ext cx="360000" cy="717000"/>
          </a:xfrm>
          <a:prstGeom prst="rect">
            <a:avLst/>
          </a:prstGeom>
          <a:noFill/>
          <a:extLst>
            <a:ext uri="{909E8E84-426E-40DD-AFC4-6F175D3DCCD1}">
              <a14:hiddenFill xmlns:a14="http://schemas.microsoft.com/office/drawing/2010/main">
                <a:solidFill>
                  <a:srgbClr val="FFFFFF"/>
                </a:solidFill>
              </a14:hiddenFill>
            </a:ext>
          </a:extLst>
        </p:spPr>
      </p:pic>
      <p:pic>
        <p:nvPicPr>
          <p:cNvPr id="1031" name="Picture 7" descr="C:\Users\tangqx\AppData\Local\Microsoft\Windows\Temporary Internet Files\Content.IE5\GZOE2NTX\large-Stick-figure-male-2-166.6-11608[1].gif"/>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80371" y="4308732"/>
            <a:ext cx="360000" cy="717000"/>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C:\Users\tangqx\AppData\Local\Microsoft\Windows\Temporary Internet Files\Content.IE5\GZOE2NTX\large-Stick-figure-male-2-166.6-11608[1].gif"/>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635928" y="4308732"/>
            <a:ext cx="360000" cy="717000"/>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0" descr="C:\Users\tangqx\AppData\Local\Microsoft\Windows\Temporary Internet Files\Content.IE5\FE05AODR\thumb-Stick-figure-male-2-0-11608[1].gif"/>
          <p:cNvPicPr>
            <a:picLocks noChangeAspect="1" noChangeArrowheads="1"/>
          </p:cNvPicPr>
          <p:nvPr/>
        </p:nvPicPr>
        <p:blipFill>
          <a:blip r:embed="rId5">
            <a:duotone>
              <a:prstClr val="black"/>
              <a:schemeClr val="tx2">
                <a:tint val="45000"/>
                <a:satMod val="400000"/>
              </a:schemeClr>
            </a:duotone>
            <a:extLst>
              <a:ext uri="{28A0092B-C50C-407E-A947-70E740481C1C}">
                <a14:useLocalDpi xmlns:a14="http://schemas.microsoft.com/office/drawing/2010/main" val="0"/>
              </a:ext>
            </a:extLst>
          </a:blip>
          <a:srcRect/>
          <a:stretch>
            <a:fillRect/>
          </a:stretch>
        </p:blipFill>
        <p:spPr bwMode="auto">
          <a:xfrm>
            <a:off x="1446415" y="4069833"/>
            <a:ext cx="360000" cy="716400"/>
          </a:xfrm>
          <a:prstGeom prst="rect">
            <a:avLst/>
          </a:prstGeom>
          <a:noFill/>
          <a:extLst>
            <a:ext uri="{909E8E84-426E-40DD-AFC4-6F175D3DCCD1}">
              <a14:hiddenFill xmlns:a14="http://schemas.microsoft.com/office/drawing/2010/main">
                <a:solidFill>
                  <a:srgbClr val="FFFFFF"/>
                </a:solidFill>
              </a14:hiddenFill>
            </a:ext>
          </a:extLst>
        </p:spPr>
      </p:pic>
      <p:pic>
        <p:nvPicPr>
          <p:cNvPr id="1037" name="Picture 13" descr="C:\Users\tangqx\AppData\Local\Microsoft\Windows\Temporary Internet Files\Content.IE5\254SD4UY\Stick-figure-male-2-11608-large[1].png"/>
          <p:cNvPicPr>
            <a:picLocks noChangeAspect="1" noChangeArrowheads="1"/>
          </p:cNvPicPr>
          <p:nvPr/>
        </p:nvPicPr>
        <p:blipFill>
          <a:blip r:embed="rId6">
            <a:duotone>
              <a:schemeClr val="accent3">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7036419" y="1864117"/>
            <a:ext cx="360000" cy="717000"/>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p:cNvSpPr txBox="1"/>
          <p:nvPr/>
        </p:nvSpPr>
        <p:spPr>
          <a:xfrm>
            <a:off x="307975" y="1221327"/>
            <a:ext cx="2865671" cy="341632"/>
          </a:xfrm>
          <a:prstGeom prst="rect">
            <a:avLst/>
          </a:prstGeom>
          <a:noFill/>
        </p:spPr>
        <p:txBody>
          <a:bodyPr wrap="square" rtlCol="0">
            <a:spAutoFit/>
          </a:bodyPr>
          <a:lstStyle/>
          <a:p>
            <a:r>
              <a:rPr lang="en-US" dirty="0" smtClean="0"/>
              <a:t>Efficacious and Safe</a:t>
            </a:r>
            <a:endParaRPr lang="en-US" dirty="0"/>
          </a:p>
        </p:txBody>
      </p:sp>
      <p:sp>
        <p:nvSpPr>
          <p:cNvPr id="21" name="TextBox 20"/>
          <p:cNvSpPr txBox="1"/>
          <p:nvPr/>
        </p:nvSpPr>
        <p:spPr>
          <a:xfrm>
            <a:off x="281476" y="3625468"/>
            <a:ext cx="2865671" cy="341632"/>
          </a:xfrm>
          <a:prstGeom prst="rect">
            <a:avLst/>
          </a:prstGeom>
          <a:noFill/>
        </p:spPr>
        <p:txBody>
          <a:bodyPr wrap="square" rtlCol="0">
            <a:spAutoFit/>
          </a:bodyPr>
          <a:lstStyle/>
          <a:p>
            <a:r>
              <a:rPr lang="en-US" dirty="0" smtClean="0"/>
              <a:t>Efficacious but Unsafe</a:t>
            </a:r>
            <a:endParaRPr lang="en-US" dirty="0"/>
          </a:p>
        </p:txBody>
      </p:sp>
      <p:sp>
        <p:nvSpPr>
          <p:cNvPr id="22" name="TextBox 21"/>
          <p:cNvSpPr txBox="1"/>
          <p:nvPr/>
        </p:nvSpPr>
        <p:spPr>
          <a:xfrm>
            <a:off x="6097258" y="3796284"/>
            <a:ext cx="2865671" cy="341632"/>
          </a:xfrm>
          <a:prstGeom prst="rect">
            <a:avLst/>
          </a:prstGeom>
          <a:noFill/>
        </p:spPr>
        <p:txBody>
          <a:bodyPr wrap="square" rtlCol="0">
            <a:spAutoFit/>
          </a:bodyPr>
          <a:lstStyle/>
          <a:p>
            <a:r>
              <a:rPr lang="en-US" dirty="0" smtClean="0"/>
              <a:t>Inefficacious and Unsafe</a:t>
            </a:r>
            <a:endParaRPr lang="en-US" dirty="0"/>
          </a:p>
        </p:txBody>
      </p:sp>
      <p:sp>
        <p:nvSpPr>
          <p:cNvPr id="23" name="TextBox 22"/>
          <p:cNvSpPr txBox="1"/>
          <p:nvPr/>
        </p:nvSpPr>
        <p:spPr>
          <a:xfrm>
            <a:off x="5807535" y="1221327"/>
            <a:ext cx="2865671" cy="341632"/>
          </a:xfrm>
          <a:prstGeom prst="rect">
            <a:avLst/>
          </a:prstGeom>
          <a:noFill/>
        </p:spPr>
        <p:txBody>
          <a:bodyPr wrap="square" rtlCol="0">
            <a:spAutoFit/>
          </a:bodyPr>
          <a:lstStyle/>
          <a:p>
            <a:r>
              <a:rPr lang="en-US" dirty="0" smtClean="0"/>
              <a:t>Inefficacious but safe</a:t>
            </a:r>
            <a:endParaRPr lang="en-US" dirty="0"/>
          </a:p>
        </p:txBody>
      </p:sp>
      <p:pic>
        <p:nvPicPr>
          <p:cNvPr id="24" name="Picture 10" descr="C:\Users\tangqx\AppData\Local\Microsoft\Windows\Temporary Internet Files\Content.IE5\FE05AODR\thumb-Stick-figure-male-2-0-11608[1].gif"/>
          <p:cNvPicPr>
            <a:picLocks noChangeAspect="1" noChangeArrowheads="1"/>
          </p:cNvPicPr>
          <p:nvPr/>
        </p:nvPicPr>
        <p:blipFill>
          <a:blip r:embed="rId5">
            <a:duotone>
              <a:prstClr val="black"/>
              <a:schemeClr val="tx2">
                <a:tint val="45000"/>
                <a:satMod val="400000"/>
              </a:schemeClr>
            </a:duotone>
            <a:extLst>
              <a:ext uri="{28A0092B-C50C-407E-A947-70E740481C1C}">
                <a14:useLocalDpi xmlns:a14="http://schemas.microsoft.com/office/drawing/2010/main" val="0"/>
              </a:ext>
            </a:extLst>
          </a:blip>
          <a:srcRect/>
          <a:stretch>
            <a:fillRect/>
          </a:stretch>
        </p:blipFill>
        <p:spPr bwMode="auto">
          <a:xfrm>
            <a:off x="1845835" y="4069833"/>
            <a:ext cx="360000" cy="716400"/>
          </a:xfrm>
          <a:prstGeom prst="rect">
            <a:avLst/>
          </a:prstGeom>
          <a:noFill/>
          <a:extLst>
            <a:ext uri="{909E8E84-426E-40DD-AFC4-6F175D3DCCD1}">
              <a14:hiddenFill xmlns:a14="http://schemas.microsoft.com/office/drawing/2010/main">
                <a:solidFill>
                  <a:srgbClr val="FFFFFF"/>
                </a:solidFill>
              </a14:hiddenFill>
            </a:ext>
          </a:extLst>
        </p:spPr>
      </p:pic>
      <p:pic>
        <p:nvPicPr>
          <p:cNvPr id="25" name="Picture 10" descr="C:\Users\tangqx\AppData\Local\Microsoft\Windows\Temporary Internet Files\Content.IE5\FE05AODR\thumb-Stick-figure-male-2-0-11608[1].gif"/>
          <p:cNvPicPr>
            <a:picLocks noChangeAspect="1" noChangeArrowheads="1"/>
          </p:cNvPicPr>
          <p:nvPr/>
        </p:nvPicPr>
        <p:blipFill>
          <a:blip r:embed="rId5">
            <a:duotone>
              <a:prstClr val="black"/>
              <a:schemeClr val="tx2">
                <a:tint val="45000"/>
                <a:satMod val="400000"/>
              </a:schemeClr>
            </a:duotone>
            <a:extLst>
              <a:ext uri="{28A0092B-C50C-407E-A947-70E740481C1C}">
                <a14:useLocalDpi xmlns:a14="http://schemas.microsoft.com/office/drawing/2010/main" val="0"/>
              </a:ext>
            </a:extLst>
          </a:blip>
          <a:srcRect/>
          <a:stretch>
            <a:fillRect/>
          </a:stretch>
        </p:blipFill>
        <p:spPr bwMode="auto">
          <a:xfrm>
            <a:off x="1626415" y="4549667"/>
            <a:ext cx="360000" cy="716400"/>
          </a:xfrm>
          <a:prstGeom prst="rect">
            <a:avLst/>
          </a:prstGeom>
          <a:noFill/>
          <a:extLst>
            <a:ext uri="{909E8E84-426E-40DD-AFC4-6F175D3DCCD1}">
              <a14:hiddenFill xmlns:a14="http://schemas.microsoft.com/office/drawing/2010/main">
                <a:solidFill>
                  <a:srgbClr val="FFFFFF"/>
                </a:solidFill>
              </a14:hiddenFill>
            </a:ext>
          </a:extLst>
        </p:spPr>
      </p:pic>
      <p:pic>
        <p:nvPicPr>
          <p:cNvPr id="26" name="Picture 4" descr="C:\Users\tangqx\AppData\Local\Microsoft\Windows\Temporary Internet Files\Content.IE5\WKA6P2RL\large-Stick-figure-male-2-33.3-11608[1].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58095" y="2529051"/>
            <a:ext cx="360000" cy="717000"/>
          </a:xfrm>
          <a:prstGeom prst="rect">
            <a:avLst/>
          </a:prstGeom>
          <a:noFill/>
          <a:extLst>
            <a:ext uri="{909E8E84-426E-40DD-AFC4-6F175D3DCCD1}">
              <a14:hiddenFill xmlns:a14="http://schemas.microsoft.com/office/drawing/2010/main">
                <a:solidFill>
                  <a:srgbClr val="FFFFFF"/>
                </a:solidFill>
              </a14:hiddenFill>
            </a:ext>
          </a:extLst>
        </p:spPr>
      </p:pic>
      <p:cxnSp>
        <p:nvCxnSpPr>
          <p:cNvPr id="10" name="Straight Arrow Connector 9"/>
          <p:cNvCxnSpPr/>
          <p:nvPr/>
        </p:nvCxnSpPr>
        <p:spPr>
          <a:xfrm>
            <a:off x="2489713" y="2392374"/>
            <a:ext cx="534154" cy="222693"/>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p:nvPr/>
        </p:nvCxnSpPr>
        <p:spPr>
          <a:xfrm flipV="1">
            <a:off x="2589291" y="4191467"/>
            <a:ext cx="638518" cy="475765"/>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p:nvPr/>
        </p:nvCxnSpPr>
        <p:spPr>
          <a:xfrm flipH="1">
            <a:off x="6097258" y="2222617"/>
            <a:ext cx="638521" cy="304867"/>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p:nvPr/>
        </p:nvCxnSpPr>
        <p:spPr>
          <a:xfrm flipH="1" flipV="1">
            <a:off x="5836583" y="4262813"/>
            <a:ext cx="620425" cy="358201"/>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pic>
        <p:nvPicPr>
          <p:cNvPr id="38" name="Picture 2" descr="C:\Users\tangqx\AppData\Local\Microsoft\Windows\Temporary Internet Files\Content.IE5\WKA6P2RL\large-Stick-figure-male-2-33.3-11608[1].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30267" y="2232550"/>
            <a:ext cx="360000" cy="717000"/>
          </a:xfrm>
          <a:prstGeom prst="rect">
            <a:avLst/>
          </a:prstGeom>
          <a:noFill/>
          <a:extLst>
            <a:ext uri="{909E8E84-426E-40DD-AFC4-6F175D3DCCD1}">
              <a14:hiddenFill xmlns:a14="http://schemas.microsoft.com/office/drawing/2010/main">
                <a:solidFill>
                  <a:srgbClr val="FFFFFF"/>
                </a:solidFill>
              </a14:hiddenFill>
            </a:ext>
          </a:extLst>
        </p:spPr>
      </p:pic>
      <p:pic>
        <p:nvPicPr>
          <p:cNvPr id="39" name="Picture 3" descr="C:\Users\tangqx\AppData\Local\Microsoft\Windows\Temporary Internet Files\Content.IE5\WKA6P2RL\large-Stick-figure-male-2-33.3-11608[1].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257761" y="2222617"/>
            <a:ext cx="360000" cy="717000"/>
          </a:xfrm>
          <a:prstGeom prst="rect">
            <a:avLst/>
          </a:prstGeom>
          <a:noFill/>
          <a:extLst>
            <a:ext uri="{909E8E84-426E-40DD-AFC4-6F175D3DCCD1}">
              <a14:hiddenFill xmlns:a14="http://schemas.microsoft.com/office/drawing/2010/main">
                <a:solidFill>
                  <a:srgbClr val="FFFFFF"/>
                </a:solidFill>
              </a14:hiddenFill>
            </a:ext>
          </a:extLst>
        </p:spPr>
      </p:pic>
      <p:pic>
        <p:nvPicPr>
          <p:cNvPr id="40" name="Picture 4" descr="C:\Users\tangqx\AppData\Local\Microsoft\Windows\Temporary Internet Files\Content.IE5\WKA6P2RL\large-Stick-figure-male-2-33.3-11608[1].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04179" y="2718781"/>
            <a:ext cx="360000" cy="717000"/>
          </a:xfrm>
          <a:prstGeom prst="rect">
            <a:avLst/>
          </a:prstGeom>
          <a:noFill/>
          <a:extLst>
            <a:ext uri="{909E8E84-426E-40DD-AFC4-6F175D3DCCD1}">
              <a14:hiddenFill xmlns:a14="http://schemas.microsoft.com/office/drawing/2010/main">
                <a:solidFill>
                  <a:srgbClr val="FFFFFF"/>
                </a:solidFill>
              </a14:hiddenFill>
            </a:ext>
          </a:extLst>
        </p:spPr>
      </p:pic>
      <p:pic>
        <p:nvPicPr>
          <p:cNvPr id="41" name="Picture 5" descr="C:\Users\tangqx\AppData\Local\Microsoft\Windows\Temporary Internet Files\Content.IE5\WKA6P2RL\large-Stick-figure-male-2-33.3-11608[1].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361628" y="2615067"/>
            <a:ext cx="360000" cy="717000"/>
          </a:xfrm>
          <a:prstGeom prst="rect">
            <a:avLst/>
          </a:prstGeom>
          <a:noFill/>
          <a:extLst>
            <a:ext uri="{909E8E84-426E-40DD-AFC4-6F175D3DCCD1}">
              <a14:hiddenFill xmlns:a14="http://schemas.microsoft.com/office/drawing/2010/main">
                <a:solidFill>
                  <a:srgbClr val="FFFFFF"/>
                </a:solidFill>
              </a14:hiddenFill>
            </a:ext>
          </a:extLst>
        </p:spPr>
      </p:pic>
      <p:pic>
        <p:nvPicPr>
          <p:cNvPr id="42" name="Picture 13" descr="C:\Users\tangqx\AppData\Local\Microsoft\Windows\Temporary Internet Files\Content.IE5\254SD4UY\Stick-figure-male-2-11608-large[1].png"/>
          <p:cNvPicPr>
            <a:picLocks noChangeAspect="1" noChangeArrowheads="1"/>
          </p:cNvPicPr>
          <p:nvPr/>
        </p:nvPicPr>
        <p:blipFill>
          <a:blip r:embed="rId6">
            <a:duotone>
              <a:schemeClr val="accent3">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4721628" y="2205639"/>
            <a:ext cx="360000" cy="717000"/>
          </a:xfrm>
          <a:prstGeom prst="rect">
            <a:avLst/>
          </a:prstGeom>
          <a:noFill/>
          <a:extLst>
            <a:ext uri="{909E8E84-426E-40DD-AFC4-6F175D3DCCD1}">
              <a14:hiddenFill xmlns:a14="http://schemas.microsoft.com/office/drawing/2010/main">
                <a:solidFill>
                  <a:srgbClr val="FFFFFF"/>
                </a:solidFill>
              </a14:hiddenFill>
            </a:ext>
          </a:extLst>
        </p:spPr>
      </p:pic>
      <p:pic>
        <p:nvPicPr>
          <p:cNvPr id="43" name="Picture 10" descr="C:\Users\tangqx\AppData\Local\Microsoft\Windows\Temporary Internet Files\Content.IE5\FE05AODR\thumb-Stick-figure-male-2-0-11608[1].gif"/>
          <p:cNvPicPr>
            <a:picLocks noChangeAspect="1" noChangeArrowheads="1"/>
          </p:cNvPicPr>
          <p:nvPr/>
        </p:nvPicPr>
        <p:blipFill>
          <a:blip r:embed="rId5">
            <a:duotone>
              <a:prstClr val="black"/>
              <a:schemeClr val="tx2">
                <a:tint val="45000"/>
                <a:satMod val="400000"/>
              </a:schemeClr>
            </a:duotone>
            <a:extLst>
              <a:ext uri="{28A0092B-C50C-407E-A947-70E740481C1C}">
                <a14:useLocalDpi xmlns:a14="http://schemas.microsoft.com/office/drawing/2010/main" val="0"/>
              </a:ext>
            </a:extLst>
          </a:blip>
          <a:srcRect/>
          <a:stretch>
            <a:fillRect/>
          </a:stretch>
        </p:blipFill>
        <p:spPr bwMode="auto">
          <a:xfrm>
            <a:off x="3693811" y="2909068"/>
            <a:ext cx="360000" cy="716400"/>
          </a:xfrm>
          <a:prstGeom prst="rect">
            <a:avLst/>
          </a:prstGeom>
          <a:noFill/>
          <a:extLst>
            <a:ext uri="{909E8E84-426E-40DD-AFC4-6F175D3DCCD1}">
              <a14:hiddenFill xmlns:a14="http://schemas.microsoft.com/office/drawing/2010/main">
                <a:solidFill>
                  <a:srgbClr val="FFFFFF"/>
                </a:solidFill>
              </a14:hiddenFill>
            </a:ext>
          </a:extLst>
        </p:spPr>
      </p:pic>
      <p:pic>
        <p:nvPicPr>
          <p:cNvPr id="44" name="Picture 10" descr="C:\Users\tangqx\AppData\Local\Microsoft\Windows\Temporary Internet Files\Content.IE5\FE05AODR\thumb-Stick-figure-male-2-0-11608[1].gif"/>
          <p:cNvPicPr>
            <a:picLocks noChangeAspect="1" noChangeArrowheads="1"/>
          </p:cNvPicPr>
          <p:nvPr/>
        </p:nvPicPr>
        <p:blipFill>
          <a:blip r:embed="rId5">
            <a:duotone>
              <a:prstClr val="black"/>
              <a:schemeClr val="tx2">
                <a:tint val="45000"/>
                <a:satMod val="400000"/>
              </a:schemeClr>
            </a:duotone>
            <a:extLst>
              <a:ext uri="{28A0092B-C50C-407E-A947-70E740481C1C}">
                <a14:useLocalDpi xmlns:a14="http://schemas.microsoft.com/office/drawing/2010/main" val="0"/>
              </a:ext>
            </a:extLst>
          </a:blip>
          <a:srcRect/>
          <a:stretch>
            <a:fillRect/>
          </a:stretch>
        </p:blipFill>
        <p:spPr bwMode="auto">
          <a:xfrm>
            <a:off x="4093231" y="2909068"/>
            <a:ext cx="360000" cy="716400"/>
          </a:xfrm>
          <a:prstGeom prst="rect">
            <a:avLst/>
          </a:prstGeom>
          <a:noFill/>
          <a:extLst>
            <a:ext uri="{909E8E84-426E-40DD-AFC4-6F175D3DCCD1}">
              <a14:hiddenFill xmlns:a14="http://schemas.microsoft.com/office/drawing/2010/main">
                <a:solidFill>
                  <a:srgbClr val="FFFFFF"/>
                </a:solidFill>
              </a14:hiddenFill>
            </a:ext>
          </a:extLst>
        </p:spPr>
      </p:pic>
      <p:pic>
        <p:nvPicPr>
          <p:cNvPr id="45" name="Picture 10" descr="C:\Users\tangqx\AppData\Local\Microsoft\Windows\Temporary Internet Files\Content.IE5\FE05AODR\thumb-Stick-figure-male-2-0-11608[1].gif"/>
          <p:cNvPicPr>
            <a:picLocks noChangeAspect="1" noChangeArrowheads="1"/>
          </p:cNvPicPr>
          <p:nvPr/>
        </p:nvPicPr>
        <p:blipFill>
          <a:blip r:embed="rId5">
            <a:duotone>
              <a:prstClr val="black"/>
              <a:schemeClr val="tx2">
                <a:tint val="45000"/>
                <a:satMod val="400000"/>
              </a:schemeClr>
            </a:duotone>
            <a:extLst>
              <a:ext uri="{28A0092B-C50C-407E-A947-70E740481C1C}">
                <a14:useLocalDpi xmlns:a14="http://schemas.microsoft.com/office/drawing/2010/main" val="0"/>
              </a:ext>
            </a:extLst>
          </a:blip>
          <a:srcRect/>
          <a:stretch>
            <a:fillRect/>
          </a:stretch>
        </p:blipFill>
        <p:spPr bwMode="auto">
          <a:xfrm>
            <a:off x="3873811" y="3388902"/>
            <a:ext cx="360000" cy="716400"/>
          </a:xfrm>
          <a:prstGeom prst="rect">
            <a:avLst/>
          </a:prstGeom>
          <a:noFill/>
          <a:extLst>
            <a:ext uri="{909E8E84-426E-40DD-AFC4-6F175D3DCCD1}">
              <a14:hiddenFill xmlns:a14="http://schemas.microsoft.com/office/drawing/2010/main">
                <a:solidFill>
                  <a:srgbClr val="FFFFFF"/>
                </a:solidFill>
              </a14:hiddenFill>
            </a:ext>
          </a:extLst>
        </p:spPr>
      </p:pic>
      <p:pic>
        <p:nvPicPr>
          <p:cNvPr id="46" name="Picture 6" descr="C:\Users\tangqx\AppData\Local\Microsoft\Windows\Temporary Internet Files\Content.IE5\GZOE2NTX\large-Stick-figure-male-2-166.6-11608[1].gif"/>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987386" y="3082108"/>
            <a:ext cx="360000" cy="717000"/>
          </a:xfrm>
          <a:prstGeom prst="rect">
            <a:avLst/>
          </a:prstGeom>
          <a:noFill/>
          <a:extLst>
            <a:ext uri="{909E8E84-426E-40DD-AFC4-6F175D3DCCD1}">
              <a14:hiddenFill xmlns:a14="http://schemas.microsoft.com/office/drawing/2010/main">
                <a:solidFill>
                  <a:srgbClr val="FFFFFF"/>
                </a:solidFill>
              </a14:hiddenFill>
            </a:ext>
          </a:extLst>
        </p:spPr>
      </p:pic>
      <p:pic>
        <p:nvPicPr>
          <p:cNvPr id="47" name="Picture 7" descr="C:\Users\tangqx\AppData\Local\Microsoft\Windows\Temporary Internet Files\Content.IE5\GZOE2NTX\large-Stick-figure-male-2-166.6-11608[1].gif"/>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97674" y="3129639"/>
            <a:ext cx="360000" cy="717000"/>
          </a:xfrm>
          <a:prstGeom prst="rect">
            <a:avLst/>
          </a:prstGeom>
          <a:noFill/>
          <a:extLst>
            <a:ext uri="{909E8E84-426E-40DD-AFC4-6F175D3DCCD1}">
              <a14:hiddenFill xmlns:a14="http://schemas.microsoft.com/office/drawing/2010/main">
                <a:solidFill>
                  <a:srgbClr val="FFFFFF"/>
                </a:solidFill>
              </a14:hiddenFill>
            </a:ext>
          </a:extLst>
        </p:spPr>
      </p:pic>
      <p:pic>
        <p:nvPicPr>
          <p:cNvPr id="48" name="Picture 8" descr="C:\Users\tangqx\AppData\Local\Microsoft\Windows\Temporary Internet Files\Content.IE5\GZOE2NTX\large-Stick-figure-male-2-166.6-11608[1].gif"/>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453231" y="3129639"/>
            <a:ext cx="360000" cy="717000"/>
          </a:xfrm>
          <a:prstGeom prst="rect">
            <a:avLst/>
          </a:prstGeom>
          <a:noFill/>
          <a:extLst>
            <a:ext uri="{909E8E84-426E-40DD-AFC4-6F175D3DCCD1}">
              <a14:hiddenFill xmlns:a14="http://schemas.microsoft.com/office/drawing/2010/main">
                <a:solidFill>
                  <a:srgbClr val="FFFFFF"/>
                </a:solidFill>
              </a14:hiddenFill>
            </a:ext>
          </a:extLst>
        </p:spPr>
      </p:pic>
      <p:pic>
        <p:nvPicPr>
          <p:cNvPr id="49" name="Picture 13" descr="C:\Users\tangqx\AppData\Local\Microsoft\Windows\Temporary Internet Files\Content.IE5\254SD4UY\Stick-figure-male-2-11608-large[1].png"/>
          <p:cNvPicPr>
            <a:picLocks noChangeAspect="1" noChangeArrowheads="1"/>
          </p:cNvPicPr>
          <p:nvPr/>
        </p:nvPicPr>
        <p:blipFill>
          <a:blip r:embed="rId6">
            <a:duotone>
              <a:schemeClr val="accent3">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7396419" y="1852786"/>
            <a:ext cx="360000" cy="717000"/>
          </a:xfrm>
          <a:prstGeom prst="rect">
            <a:avLst/>
          </a:prstGeom>
          <a:noFill/>
          <a:extLst>
            <a:ext uri="{909E8E84-426E-40DD-AFC4-6F175D3DCCD1}">
              <a14:hiddenFill xmlns:a14="http://schemas.microsoft.com/office/drawing/2010/main">
                <a:solidFill>
                  <a:srgbClr val="FFFFFF"/>
                </a:solidFill>
              </a14:hiddenFill>
            </a:ext>
          </a:extLst>
        </p:spPr>
      </p:pic>
      <p:pic>
        <p:nvPicPr>
          <p:cNvPr id="50" name="Picture 13" descr="C:\Users\tangqx\AppData\Local\Microsoft\Windows\Temporary Internet Files\Content.IE5\254SD4UY\Stick-figure-male-2-11608-large[1].png"/>
          <p:cNvPicPr>
            <a:picLocks noChangeAspect="1" noChangeArrowheads="1"/>
          </p:cNvPicPr>
          <p:nvPr/>
        </p:nvPicPr>
        <p:blipFill>
          <a:blip r:embed="rId6">
            <a:duotone>
              <a:schemeClr val="accent3">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4987386" y="2370137"/>
            <a:ext cx="360000" cy="717000"/>
          </a:xfrm>
          <a:prstGeom prst="rect">
            <a:avLst/>
          </a:prstGeom>
          <a:noFill/>
          <a:extLst>
            <a:ext uri="{909E8E84-426E-40DD-AFC4-6F175D3DCCD1}">
              <a14:hiddenFill xmlns:a14="http://schemas.microsoft.com/office/drawing/2010/main">
                <a:solidFill>
                  <a:srgbClr val="FFFFFF"/>
                </a:solidFill>
              </a14:hiddenFill>
            </a:ext>
          </a:extLst>
        </p:spPr>
      </p:pic>
      <p:pic>
        <p:nvPicPr>
          <p:cNvPr id="51" name="Picture 13" descr="C:\Users\tangqx\AppData\Local\Microsoft\Windows\Temporary Internet Files\Content.IE5\254SD4UY\Stick-figure-male-2-11608-large[1].png"/>
          <p:cNvPicPr>
            <a:picLocks noChangeAspect="1" noChangeArrowheads="1"/>
          </p:cNvPicPr>
          <p:nvPr/>
        </p:nvPicPr>
        <p:blipFill>
          <a:blip r:embed="rId6">
            <a:duotone>
              <a:schemeClr val="accent3">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7662177" y="2017284"/>
            <a:ext cx="360000" cy="717000"/>
          </a:xfrm>
          <a:prstGeom prst="rect">
            <a:avLst/>
          </a:prstGeom>
          <a:noFill/>
          <a:extLst>
            <a:ext uri="{909E8E84-426E-40DD-AFC4-6F175D3DCCD1}">
              <a14:hiddenFill xmlns:a14="http://schemas.microsoft.com/office/drawing/2010/main">
                <a:solidFill>
                  <a:srgbClr val="FFFFFF"/>
                </a:solidFill>
              </a14:hiddenFill>
            </a:ext>
          </a:extLst>
        </p:spPr>
      </p:pic>
      <p:pic>
        <p:nvPicPr>
          <p:cNvPr id="52" name="Picture 4" descr="C:\Users\tangqx\AppData\Local\Microsoft\Windows\Temporary Internet Files\Content.IE5\WKA6P2RL\large-Stick-figure-male-2-33.3-11608[1].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73973" y="2256567"/>
            <a:ext cx="360000" cy="717000"/>
          </a:xfrm>
          <a:prstGeom prst="rect">
            <a:avLst/>
          </a:prstGeom>
          <a:noFill/>
          <a:extLst>
            <a:ext uri="{909E8E84-426E-40DD-AFC4-6F175D3DCCD1}">
              <a14:hiddenFill xmlns:a14="http://schemas.microsoft.com/office/drawing/2010/main">
                <a:solidFill>
                  <a:srgbClr val="FFFFFF"/>
                </a:solidFill>
              </a14:hiddenFill>
            </a:ext>
          </a:extLst>
        </p:spPr>
      </p:pic>
      <p:sp>
        <p:nvSpPr>
          <p:cNvPr id="53" name="TextBox 52"/>
          <p:cNvSpPr txBox="1"/>
          <p:nvPr/>
        </p:nvSpPr>
        <p:spPr>
          <a:xfrm>
            <a:off x="3099636" y="1401808"/>
            <a:ext cx="2865671" cy="341632"/>
          </a:xfrm>
          <a:prstGeom prst="rect">
            <a:avLst/>
          </a:prstGeom>
          <a:noFill/>
        </p:spPr>
        <p:txBody>
          <a:bodyPr wrap="square" rtlCol="0">
            <a:spAutoFit/>
          </a:bodyPr>
          <a:lstStyle/>
          <a:p>
            <a:r>
              <a:rPr lang="en-US" dirty="0" smtClean="0"/>
              <a:t>Study Population</a:t>
            </a:r>
            <a:endParaRPr lang="en-US" dirty="0"/>
          </a:p>
        </p:txBody>
      </p:sp>
      <p:sp>
        <p:nvSpPr>
          <p:cNvPr id="17" name="Oval 16"/>
          <p:cNvSpPr/>
          <p:nvPr/>
        </p:nvSpPr>
        <p:spPr>
          <a:xfrm>
            <a:off x="3015203" y="1831006"/>
            <a:ext cx="2950104" cy="2768949"/>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73343254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11163" y="1033817"/>
            <a:ext cx="8318500" cy="5257800"/>
          </a:xfrm>
        </p:spPr>
        <p:txBody>
          <a:bodyPr/>
          <a:lstStyle/>
          <a:p>
            <a:pPr marL="342900" indent="-342900">
              <a:lnSpc>
                <a:spcPct val="100000"/>
              </a:lnSpc>
              <a:buFont typeface="Arial" panose="020B0604020202020204" pitchFamily="34" charset="0"/>
              <a:buChar char="•"/>
            </a:pPr>
            <a:r>
              <a:rPr lang="en-US" dirty="0" smtClean="0"/>
              <a:t>Pre-select demographic variables and variables potentially predictive of treatment effects (predictive </a:t>
            </a:r>
            <a:r>
              <a:rPr lang="en-US" dirty="0" smtClean="0">
                <a:solidFill>
                  <a:schemeClr val="tx1"/>
                </a:solidFill>
              </a:rPr>
              <a:t>variables</a:t>
            </a:r>
            <a:r>
              <a:rPr lang="en-US" dirty="0" smtClean="0"/>
              <a:t>)</a:t>
            </a:r>
          </a:p>
          <a:p>
            <a:pPr lvl="1" indent="0">
              <a:lnSpc>
                <a:spcPct val="100000"/>
              </a:lnSpc>
              <a:buNone/>
            </a:pPr>
            <a:r>
              <a:rPr lang="en-US" dirty="0" smtClean="0"/>
              <a:t>-E.g. Race = “White”</a:t>
            </a:r>
          </a:p>
          <a:p>
            <a:pPr marL="342900" indent="-342900">
              <a:lnSpc>
                <a:spcPct val="100000"/>
              </a:lnSpc>
              <a:buFont typeface="Arial" panose="020B0604020202020204" pitchFamily="34" charset="0"/>
              <a:buChar char="•"/>
            </a:pPr>
            <a:r>
              <a:rPr lang="en-US" dirty="0" smtClean="0"/>
              <a:t>Pre-determine </a:t>
            </a:r>
            <a:r>
              <a:rPr lang="en-US" u="sng" dirty="0" smtClean="0">
                <a:solidFill>
                  <a:schemeClr val="tx1"/>
                </a:solidFill>
              </a:rPr>
              <a:t>cutoff values</a:t>
            </a:r>
            <a:r>
              <a:rPr lang="en-US" dirty="0" smtClean="0">
                <a:solidFill>
                  <a:schemeClr val="tx1"/>
                </a:solidFill>
              </a:rPr>
              <a:t> </a:t>
            </a:r>
            <a:r>
              <a:rPr lang="en-US" dirty="0" smtClean="0"/>
              <a:t>for continuous variables</a:t>
            </a:r>
          </a:p>
          <a:p>
            <a:pPr lvl="1" indent="0">
              <a:lnSpc>
                <a:spcPct val="100000"/>
              </a:lnSpc>
              <a:buNone/>
            </a:pPr>
            <a:r>
              <a:rPr lang="en-US" dirty="0" smtClean="0"/>
              <a:t>-E.g. Age &gt; 55</a:t>
            </a:r>
          </a:p>
          <a:p>
            <a:pPr marL="342900" indent="-342900">
              <a:lnSpc>
                <a:spcPct val="100000"/>
              </a:lnSpc>
              <a:buFont typeface="Arial" panose="020B0604020202020204" pitchFamily="34" charset="0"/>
              <a:buChar char="•"/>
            </a:pPr>
            <a:r>
              <a:rPr lang="en-US" dirty="0" smtClean="0"/>
              <a:t>Pitfalls:</a:t>
            </a:r>
          </a:p>
          <a:p>
            <a:pPr marL="800100" lvl="1">
              <a:lnSpc>
                <a:spcPct val="100000"/>
              </a:lnSpc>
            </a:pPr>
            <a:r>
              <a:rPr lang="en-US" dirty="0" smtClean="0"/>
              <a:t>No type I error control</a:t>
            </a:r>
          </a:p>
          <a:p>
            <a:pPr marL="800100" lvl="1">
              <a:lnSpc>
                <a:spcPct val="100000"/>
              </a:lnSpc>
            </a:pPr>
            <a:r>
              <a:rPr lang="en-US" dirty="0"/>
              <a:t>Unable to identify subgroup(s) of interest if “true” cutoff is different from the pre-specified cutoff</a:t>
            </a:r>
          </a:p>
          <a:p>
            <a:pPr marL="800100" lvl="1">
              <a:lnSpc>
                <a:spcPct val="100000"/>
              </a:lnSpc>
            </a:pPr>
            <a:r>
              <a:rPr lang="en-US" dirty="0"/>
              <a:t>Unable to identify subgroup(s) defined by more than one predictive variable</a:t>
            </a:r>
          </a:p>
        </p:txBody>
      </p:sp>
      <p:sp>
        <p:nvSpPr>
          <p:cNvPr id="3" name="Title 2"/>
          <p:cNvSpPr>
            <a:spLocks noGrp="1"/>
          </p:cNvSpPr>
          <p:nvPr>
            <p:ph type="title"/>
          </p:nvPr>
        </p:nvSpPr>
        <p:spPr/>
        <p:txBody>
          <a:bodyPr/>
          <a:lstStyle/>
          <a:p>
            <a:r>
              <a:rPr lang="en-US" dirty="0" smtClean="0"/>
              <a:t>Current Practice of Subgroup Analysis </a:t>
            </a:r>
            <a:endParaRPr lang="en-US" dirty="0"/>
          </a:p>
        </p:txBody>
      </p:sp>
    </p:spTree>
    <p:extLst>
      <p:ext uri="{BB962C8B-B14F-4D97-AF65-F5344CB8AC3E}">
        <p14:creationId xmlns:p14="http://schemas.microsoft.com/office/powerpoint/2010/main" val="203884904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11163" y="1211239"/>
            <a:ext cx="8318500" cy="5257800"/>
          </a:xfrm>
        </p:spPr>
        <p:txBody>
          <a:bodyPr/>
          <a:lstStyle/>
          <a:p>
            <a:pPr>
              <a:lnSpc>
                <a:spcPct val="100000"/>
              </a:lnSpc>
            </a:pPr>
            <a:r>
              <a:rPr lang="en-US" dirty="0" smtClean="0"/>
              <a:t>Evaluation of heterogeneous treatment effects is essentially a classification problem</a:t>
            </a:r>
          </a:p>
          <a:p>
            <a:pPr>
              <a:lnSpc>
                <a:spcPct val="100000"/>
              </a:lnSpc>
            </a:pPr>
            <a:r>
              <a:rPr lang="en-US" dirty="0" smtClean="0"/>
              <a:t>Classification and </a:t>
            </a:r>
            <a:r>
              <a:rPr lang="en-US" dirty="0" smtClean="0">
                <a:solidFill>
                  <a:schemeClr val="tx1"/>
                </a:solidFill>
              </a:rPr>
              <a:t>Regression Tree (CART) methods </a:t>
            </a:r>
            <a:r>
              <a:rPr lang="en-US" dirty="0" smtClean="0"/>
              <a:t>are well known for their power of solving complicated classification problems</a:t>
            </a:r>
          </a:p>
          <a:p>
            <a:pPr marL="800100" lvl="1">
              <a:lnSpc>
                <a:spcPct val="100000"/>
              </a:lnSpc>
            </a:pPr>
            <a:r>
              <a:rPr lang="en-US" dirty="0" smtClean="0"/>
              <a:t>Capable of handling large number of covariates</a:t>
            </a:r>
          </a:p>
          <a:p>
            <a:pPr marL="800100" lvl="1">
              <a:lnSpc>
                <a:spcPct val="100000"/>
              </a:lnSpc>
            </a:pPr>
            <a:r>
              <a:rPr lang="en-US" dirty="0" smtClean="0"/>
              <a:t>Fast search algorithms for identification of optimal cutoff</a:t>
            </a:r>
          </a:p>
          <a:p>
            <a:pPr marL="800100" lvl="1">
              <a:lnSpc>
                <a:spcPct val="100000"/>
              </a:lnSpc>
            </a:pPr>
            <a:r>
              <a:rPr lang="en-US" dirty="0" smtClean="0"/>
              <a:t>Avoid over fitting issues</a:t>
            </a:r>
          </a:p>
          <a:p>
            <a:pPr marL="800100" lvl="1">
              <a:lnSpc>
                <a:spcPct val="100000"/>
              </a:lnSpc>
            </a:pPr>
            <a:r>
              <a:rPr lang="en-US" dirty="0"/>
              <a:t>Ease of interpretation</a:t>
            </a:r>
          </a:p>
        </p:txBody>
      </p:sp>
      <p:sp>
        <p:nvSpPr>
          <p:cNvPr id="3" name="Title 2"/>
          <p:cNvSpPr>
            <a:spLocks noGrp="1"/>
          </p:cNvSpPr>
          <p:nvPr>
            <p:ph type="title"/>
          </p:nvPr>
        </p:nvSpPr>
        <p:spPr/>
        <p:txBody>
          <a:bodyPr/>
          <a:lstStyle/>
          <a:p>
            <a:r>
              <a:rPr lang="en-US" dirty="0" smtClean="0"/>
              <a:t>Why Use Tre</a:t>
            </a:r>
            <a:r>
              <a:rPr lang="en-US" dirty="0"/>
              <a:t>e-Based </a:t>
            </a:r>
            <a:r>
              <a:rPr lang="en-US" dirty="0" smtClean="0"/>
              <a:t>Methods?</a:t>
            </a:r>
            <a:endParaRPr lang="en-US" dirty="0"/>
          </a:p>
        </p:txBody>
      </p:sp>
      <p:sp>
        <p:nvSpPr>
          <p:cNvPr id="4" name="Oval 3"/>
          <p:cNvSpPr/>
          <p:nvPr/>
        </p:nvSpPr>
        <p:spPr>
          <a:xfrm>
            <a:off x="6826257" y="4040303"/>
            <a:ext cx="452674" cy="36213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 name="Straight Arrow Connector 5"/>
          <p:cNvCxnSpPr>
            <a:stCxn id="4" idx="3"/>
          </p:cNvCxnSpPr>
          <p:nvPr/>
        </p:nvCxnSpPr>
        <p:spPr>
          <a:xfrm flipH="1">
            <a:off x="6337370" y="4349407"/>
            <a:ext cx="555180" cy="650563"/>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a:off x="7269877" y="4349407"/>
            <a:ext cx="606583" cy="650563"/>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10" name="Oval 9"/>
          <p:cNvSpPr/>
          <p:nvPr/>
        </p:nvSpPr>
        <p:spPr>
          <a:xfrm>
            <a:off x="6111033" y="4990917"/>
            <a:ext cx="452674" cy="36213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7650123" y="4999970"/>
            <a:ext cx="452674" cy="36213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p:cNvSpPr txBox="1"/>
          <p:nvPr/>
        </p:nvSpPr>
        <p:spPr>
          <a:xfrm>
            <a:off x="5685521" y="4040303"/>
            <a:ext cx="929439" cy="590931"/>
          </a:xfrm>
          <a:prstGeom prst="rect">
            <a:avLst/>
          </a:prstGeom>
          <a:noFill/>
        </p:spPr>
        <p:txBody>
          <a:bodyPr wrap="square" rtlCol="0">
            <a:spAutoFit/>
          </a:bodyPr>
          <a:lstStyle/>
          <a:p>
            <a:r>
              <a:rPr lang="en-US" dirty="0" smtClean="0"/>
              <a:t>Gender =Male</a:t>
            </a:r>
            <a:endParaRPr lang="en-US" dirty="0"/>
          </a:p>
        </p:txBody>
      </p:sp>
      <p:cxnSp>
        <p:nvCxnSpPr>
          <p:cNvPr id="13" name="Straight Arrow Connector 12"/>
          <p:cNvCxnSpPr/>
          <p:nvPr/>
        </p:nvCxnSpPr>
        <p:spPr>
          <a:xfrm flipH="1">
            <a:off x="5685521" y="5245700"/>
            <a:ext cx="555180" cy="650563"/>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a:off x="6522965" y="5301834"/>
            <a:ext cx="606583" cy="650563"/>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5012589" y="4771177"/>
            <a:ext cx="1098444" cy="590931"/>
          </a:xfrm>
          <a:prstGeom prst="rect">
            <a:avLst/>
          </a:prstGeom>
          <a:noFill/>
        </p:spPr>
        <p:txBody>
          <a:bodyPr wrap="square" rtlCol="0">
            <a:spAutoFit/>
          </a:bodyPr>
          <a:lstStyle/>
          <a:p>
            <a:r>
              <a:rPr lang="en-US" dirty="0" smtClean="0"/>
              <a:t>Baseline = Severe</a:t>
            </a:r>
            <a:endParaRPr lang="en-US" dirty="0"/>
          </a:p>
        </p:txBody>
      </p:sp>
      <p:sp>
        <p:nvSpPr>
          <p:cNvPr id="16" name="Oval 15"/>
          <p:cNvSpPr/>
          <p:nvPr/>
        </p:nvSpPr>
        <p:spPr>
          <a:xfrm>
            <a:off x="5422972" y="5843752"/>
            <a:ext cx="452674" cy="36213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p:cNvSpPr/>
          <p:nvPr/>
        </p:nvSpPr>
        <p:spPr>
          <a:xfrm>
            <a:off x="6903211" y="5896263"/>
            <a:ext cx="452674" cy="36213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p:cNvSpPr txBox="1"/>
          <p:nvPr/>
        </p:nvSpPr>
        <p:spPr>
          <a:xfrm>
            <a:off x="7650123" y="5380215"/>
            <a:ext cx="814867" cy="590931"/>
          </a:xfrm>
          <a:prstGeom prst="rect">
            <a:avLst/>
          </a:prstGeom>
          <a:noFill/>
        </p:spPr>
        <p:txBody>
          <a:bodyPr wrap="square" rtlCol="0">
            <a:spAutoFit/>
          </a:bodyPr>
          <a:lstStyle/>
          <a:p>
            <a:r>
              <a:rPr lang="en-US" dirty="0" smtClean="0"/>
              <a:t>n=50 ∆=-1</a:t>
            </a:r>
            <a:endParaRPr lang="en-US" dirty="0"/>
          </a:p>
        </p:txBody>
      </p:sp>
      <p:sp>
        <p:nvSpPr>
          <p:cNvPr id="20" name="TextBox 19"/>
          <p:cNvSpPr txBox="1"/>
          <p:nvPr/>
        </p:nvSpPr>
        <p:spPr>
          <a:xfrm>
            <a:off x="6183406" y="6253618"/>
            <a:ext cx="1738376" cy="341632"/>
          </a:xfrm>
          <a:prstGeom prst="rect">
            <a:avLst/>
          </a:prstGeom>
          <a:noFill/>
        </p:spPr>
        <p:txBody>
          <a:bodyPr wrap="square" rtlCol="0">
            <a:spAutoFit/>
          </a:bodyPr>
          <a:lstStyle/>
          <a:p>
            <a:r>
              <a:rPr lang="en-US" dirty="0" smtClean="0"/>
              <a:t>n=40 ∆=0</a:t>
            </a:r>
            <a:endParaRPr lang="en-US" dirty="0"/>
          </a:p>
        </p:txBody>
      </p:sp>
      <p:sp>
        <p:nvSpPr>
          <p:cNvPr id="21" name="TextBox 20"/>
          <p:cNvSpPr txBox="1"/>
          <p:nvPr/>
        </p:nvSpPr>
        <p:spPr>
          <a:xfrm>
            <a:off x="4553784" y="6242751"/>
            <a:ext cx="1738376" cy="341632"/>
          </a:xfrm>
          <a:prstGeom prst="rect">
            <a:avLst/>
          </a:prstGeom>
          <a:noFill/>
        </p:spPr>
        <p:txBody>
          <a:bodyPr wrap="square" rtlCol="0">
            <a:spAutoFit/>
          </a:bodyPr>
          <a:lstStyle/>
          <a:p>
            <a:r>
              <a:rPr lang="en-US" dirty="0" smtClean="0"/>
              <a:t>n=100 ∆=2</a:t>
            </a:r>
            <a:endParaRPr lang="en-US" dirty="0"/>
          </a:p>
        </p:txBody>
      </p:sp>
    </p:spTree>
    <p:extLst>
      <p:ext uri="{BB962C8B-B14F-4D97-AF65-F5344CB8AC3E}">
        <p14:creationId xmlns:p14="http://schemas.microsoft.com/office/powerpoint/2010/main" val="337845042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indent="-342900">
              <a:buFont typeface="Arial" panose="020B0604020202020204" pitchFamily="34" charset="0"/>
              <a:buChar char="•"/>
            </a:pPr>
            <a:r>
              <a:rPr lang="en-US" dirty="0" smtClean="0"/>
              <a:t>RECPAM </a:t>
            </a:r>
            <a:r>
              <a:rPr lang="en-US" dirty="0"/>
              <a:t>(</a:t>
            </a:r>
            <a:r>
              <a:rPr lang="en-US" dirty="0" err="1"/>
              <a:t>Negassa</a:t>
            </a:r>
            <a:r>
              <a:rPr lang="en-US" dirty="0"/>
              <a:t> et al., 2005)</a:t>
            </a:r>
            <a:endParaRPr lang="en-US" dirty="0" smtClean="0"/>
          </a:p>
          <a:p>
            <a:pPr marL="342900" indent="-342900">
              <a:buFont typeface="Arial" panose="020B0604020202020204" pitchFamily="34" charset="0"/>
              <a:buChar char="•"/>
            </a:pPr>
            <a:r>
              <a:rPr lang="en-US" dirty="0" smtClean="0"/>
              <a:t>Interaction Tree </a:t>
            </a:r>
            <a:r>
              <a:rPr lang="es-ES" dirty="0" smtClean="0"/>
              <a:t>(</a:t>
            </a:r>
            <a:r>
              <a:rPr lang="es-ES" dirty="0"/>
              <a:t>Su et al., 2008, 2009</a:t>
            </a:r>
            <a:r>
              <a:rPr lang="es-ES" dirty="0" smtClean="0"/>
              <a:t>)</a:t>
            </a:r>
          </a:p>
          <a:p>
            <a:pPr marL="342900" indent="-342900">
              <a:buFont typeface="Arial" panose="020B0604020202020204" pitchFamily="34" charset="0"/>
              <a:buChar char="•"/>
            </a:pPr>
            <a:r>
              <a:rPr lang="en-US" dirty="0"/>
              <a:t>Model-Based Recursive Partitioning (</a:t>
            </a:r>
            <a:r>
              <a:rPr lang="en-US" dirty="0" err="1"/>
              <a:t>Zeileis</a:t>
            </a:r>
            <a:r>
              <a:rPr lang="en-US" dirty="0"/>
              <a:t> et al., 2008</a:t>
            </a:r>
            <a:r>
              <a:rPr lang="en-US" dirty="0" smtClean="0"/>
              <a:t>)</a:t>
            </a:r>
          </a:p>
          <a:p>
            <a:pPr marL="342900" indent="-342900">
              <a:buFont typeface="Arial" panose="020B0604020202020204" pitchFamily="34" charset="0"/>
              <a:buChar char="•"/>
            </a:pPr>
            <a:r>
              <a:rPr lang="en-US" dirty="0" smtClean="0"/>
              <a:t>Subgroup Identification </a:t>
            </a:r>
            <a:r>
              <a:rPr lang="en-US" dirty="0"/>
              <a:t>based on </a:t>
            </a:r>
            <a:r>
              <a:rPr lang="en-US" dirty="0" smtClean="0"/>
              <a:t>Differential </a:t>
            </a:r>
            <a:r>
              <a:rPr lang="en-US" dirty="0"/>
              <a:t>E</a:t>
            </a:r>
            <a:r>
              <a:rPr lang="en-US" dirty="0" smtClean="0"/>
              <a:t>ffect Search (SIDES)</a:t>
            </a:r>
            <a:r>
              <a:rPr lang="da-DK" dirty="0" smtClean="0"/>
              <a:t> </a:t>
            </a:r>
            <a:r>
              <a:rPr lang="en-US" dirty="0"/>
              <a:t>(</a:t>
            </a:r>
            <a:r>
              <a:rPr lang="en-US" dirty="0" err="1"/>
              <a:t>Lipkovich</a:t>
            </a:r>
            <a:r>
              <a:rPr lang="en-US" dirty="0"/>
              <a:t> et al., 2011</a:t>
            </a:r>
            <a:r>
              <a:rPr lang="en-US" dirty="0" smtClean="0"/>
              <a:t>)</a:t>
            </a:r>
          </a:p>
          <a:p>
            <a:pPr marL="342900" indent="-342900">
              <a:buFont typeface="Arial" panose="020B0604020202020204" pitchFamily="34" charset="0"/>
              <a:buChar char="•"/>
            </a:pPr>
            <a:r>
              <a:rPr lang="da-DK" b="1" dirty="0">
                <a:solidFill>
                  <a:srgbClr val="0070C0"/>
                </a:solidFill>
              </a:rPr>
              <a:t>Virtual </a:t>
            </a:r>
            <a:r>
              <a:rPr lang="da-DK" b="1" dirty="0" smtClean="0">
                <a:solidFill>
                  <a:srgbClr val="0070C0"/>
                </a:solidFill>
              </a:rPr>
              <a:t>Twins </a:t>
            </a:r>
            <a:r>
              <a:rPr lang="da-DK" b="1" dirty="0">
                <a:solidFill>
                  <a:srgbClr val="0070C0"/>
                </a:solidFill>
              </a:rPr>
              <a:t>(Foster et al., 2011</a:t>
            </a:r>
            <a:r>
              <a:rPr lang="da-DK" b="1" dirty="0" smtClean="0">
                <a:solidFill>
                  <a:srgbClr val="0070C0"/>
                </a:solidFill>
              </a:rPr>
              <a:t>)</a:t>
            </a:r>
            <a:endParaRPr lang="en-US" dirty="0" smtClean="0"/>
          </a:p>
          <a:p>
            <a:pPr marL="342900" indent="-342900">
              <a:buFont typeface="Arial" panose="020B0604020202020204" pitchFamily="34" charset="0"/>
              <a:buChar char="•"/>
            </a:pPr>
            <a:r>
              <a:rPr lang="da-DK" dirty="0" smtClean="0"/>
              <a:t>Qualitative interaction tree (</a:t>
            </a:r>
            <a:r>
              <a:rPr lang="nl-NL" dirty="0"/>
              <a:t>Dusseldorp and Van </a:t>
            </a:r>
            <a:r>
              <a:rPr lang="nl-NL" dirty="0" smtClean="0"/>
              <a:t>Mechelen, 2013</a:t>
            </a:r>
            <a:r>
              <a:rPr lang="da-DK" dirty="0" smtClean="0"/>
              <a:t>)</a:t>
            </a:r>
          </a:p>
          <a:p>
            <a:pPr marL="342900" indent="-342900">
              <a:buFont typeface="Arial" panose="020B0604020202020204" pitchFamily="34" charset="0"/>
              <a:buChar char="•"/>
            </a:pPr>
            <a:r>
              <a:rPr lang="en-US" b="1" dirty="0">
                <a:solidFill>
                  <a:srgbClr val="0070C0"/>
                </a:solidFill>
              </a:rPr>
              <a:t>Generalized, Unbiased, Interaction Detection and Estimation (GUIDE</a:t>
            </a:r>
            <a:r>
              <a:rPr lang="en-US" b="1" dirty="0" smtClean="0">
                <a:solidFill>
                  <a:srgbClr val="0070C0"/>
                </a:solidFill>
              </a:rPr>
              <a:t>): </a:t>
            </a:r>
            <a:r>
              <a:rPr lang="en-US" b="1" dirty="0">
                <a:solidFill>
                  <a:srgbClr val="0070C0"/>
                </a:solidFill>
              </a:rPr>
              <a:t>treatment interactions (</a:t>
            </a:r>
            <a:r>
              <a:rPr lang="en-US" b="1" dirty="0" err="1">
                <a:solidFill>
                  <a:srgbClr val="0070C0"/>
                </a:solidFill>
              </a:rPr>
              <a:t>Gi</a:t>
            </a:r>
            <a:r>
              <a:rPr lang="en-US" b="1" dirty="0">
                <a:solidFill>
                  <a:srgbClr val="0070C0"/>
                </a:solidFill>
              </a:rPr>
              <a:t>) </a:t>
            </a:r>
            <a:r>
              <a:rPr lang="en-US" dirty="0" smtClean="0">
                <a:solidFill>
                  <a:schemeClr val="tx1"/>
                </a:solidFill>
              </a:rPr>
              <a:t>(</a:t>
            </a:r>
            <a:r>
              <a:rPr lang="en-US" dirty="0" err="1" smtClean="0">
                <a:solidFill>
                  <a:schemeClr val="tx1"/>
                </a:solidFill>
              </a:rPr>
              <a:t>Loh</a:t>
            </a:r>
            <a:r>
              <a:rPr lang="en-US" dirty="0" smtClean="0">
                <a:solidFill>
                  <a:schemeClr val="tx1"/>
                </a:solidFill>
              </a:rPr>
              <a:t> et al., 2015)</a:t>
            </a:r>
            <a:endParaRPr lang="da-DK" dirty="0" smtClean="0">
              <a:solidFill>
                <a:schemeClr val="tx1"/>
              </a:solidFill>
            </a:endParaRPr>
          </a:p>
        </p:txBody>
      </p:sp>
      <p:sp>
        <p:nvSpPr>
          <p:cNvPr id="3" name="Title 2"/>
          <p:cNvSpPr>
            <a:spLocks noGrp="1"/>
          </p:cNvSpPr>
          <p:nvPr>
            <p:ph type="title"/>
          </p:nvPr>
        </p:nvSpPr>
        <p:spPr/>
        <p:txBody>
          <a:bodyPr/>
          <a:lstStyle/>
          <a:p>
            <a:r>
              <a:rPr lang="en-US" dirty="0" smtClean="0"/>
              <a:t>T</a:t>
            </a:r>
            <a:r>
              <a:rPr lang="en-US" dirty="0"/>
              <a:t>ree-Based</a:t>
            </a:r>
            <a:r>
              <a:rPr lang="en-US" dirty="0" smtClean="0"/>
              <a:t> Methods for Identifying Predictive Variables</a:t>
            </a:r>
            <a:endParaRPr lang="en-US" dirty="0"/>
          </a:p>
        </p:txBody>
      </p:sp>
    </p:spTree>
    <p:extLst>
      <p:ext uri="{BB962C8B-B14F-4D97-AF65-F5344CB8AC3E}">
        <p14:creationId xmlns:p14="http://schemas.microsoft.com/office/powerpoint/2010/main" val="379546218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The Virtual Twins (VT) method</a:t>
            </a:r>
            <a:endParaRPr lang="en-US" dirty="0"/>
          </a:p>
        </p:txBody>
      </p:sp>
      <p:sp>
        <p:nvSpPr>
          <p:cNvPr id="10" name="TextBox 9"/>
          <p:cNvSpPr txBox="1"/>
          <p:nvPr/>
        </p:nvSpPr>
        <p:spPr>
          <a:xfrm>
            <a:off x="303986" y="1057826"/>
            <a:ext cx="7188453" cy="646331"/>
          </a:xfrm>
          <a:prstGeom prst="rect">
            <a:avLst/>
          </a:prstGeom>
          <a:noFill/>
        </p:spPr>
        <p:txBody>
          <a:bodyPr wrap="square" rtlCol="0">
            <a:spAutoFit/>
          </a:bodyPr>
          <a:lstStyle/>
          <a:p>
            <a:pPr algn="l"/>
            <a:r>
              <a:rPr lang="en-US" sz="2000" dirty="0"/>
              <a:t>S</a:t>
            </a:r>
            <a:r>
              <a:rPr lang="en-US" sz="2000" dirty="0" smtClean="0"/>
              <a:t>tep 1: Estimate </a:t>
            </a:r>
            <a:r>
              <a:rPr lang="en-US" sz="2000" dirty="0"/>
              <a:t>Individual Treatment </a:t>
            </a:r>
            <a:r>
              <a:rPr lang="en-US" sz="2000" dirty="0" smtClean="0"/>
              <a:t>Effect (ITE)</a:t>
            </a:r>
            <a:endParaRPr lang="en-US" sz="2000" dirty="0"/>
          </a:p>
          <a:p>
            <a:r>
              <a:rPr lang="en-US" sz="2000" dirty="0" smtClean="0"/>
              <a:t> </a:t>
            </a:r>
            <a:endParaRPr lang="en-US" sz="2000" dirty="0"/>
          </a:p>
        </p:txBody>
      </p:sp>
      <p:sp>
        <p:nvSpPr>
          <p:cNvPr id="11" name="TextBox 10"/>
          <p:cNvSpPr txBox="1"/>
          <p:nvPr/>
        </p:nvSpPr>
        <p:spPr>
          <a:xfrm>
            <a:off x="244443" y="5770654"/>
            <a:ext cx="9035359" cy="369332"/>
          </a:xfrm>
          <a:prstGeom prst="rect">
            <a:avLst/>
          </a:prstGeom>
          <a:noFill/>
        </p:spPr>
        <p:txBody>
          <a:bodyPr wrap="square" rtlCol="0">
            <a:spAutoFit/>
          </a:bodyPr>
          <a:lstStyle/>
          <a:p>
            <a:r>
              <a:rPr lang="en-US" sz="2000" dirty="0"/>
              <a:t>S</a:t>
            </a:r>
            <a:r>
              <a:rPr lang="en-US" sz="2000" dirty="0" smtClean="0"/>
              <a:t>tep 2: Identify heterogeneous effects using CART methods</a:t>
            </a:r>
            <a:endParaRPr lang="en-US" sz="2000" dirty="0"/>
          </a:p>
        </p:txBody>
      </p:sp>
      <p:pic>
        <p:nvPicPr>
          <p:cNvPr id="3074" name="Picture 2" descr="C:\Users\tangqx\AppData\Local\Microsoft\Windows\Temporary Internet Files\Content.IE5\Z9EBX37L\User[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03615" y="1973404"/>
            <a:ext cx="1625600" cy="1625600"/>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1272671" y="1584357"/>
            <a:ext cx="2906162" cy="341632"/>
          </a:xfrm>
          <a:prstGeom prst="rect">
            <a:avLst/>
          </a:prstGeom>
          <a:noFill/>
        </p:spPr>
        <p:txBody>
          <a:bodyPr wrap="square" rtlCol="0">
            <a:spAutoFit/>
          </a:bodyPr>
          <a:lstStyle/>
          <a:p>
            <a:r>
              <a:rPr lang="en-US" dirty="0" smtClean="0"/>
              <a:t>Patient A in Clinical Trial</a:t>
            </a:r>
            <a:endParaRPr lang="en-US" dirty="0"/>
          </a:p>
        </p:txBody>
      </p:sp>
      <p:sp>
        <p:nvSpPr>
          <p:cNvPr id="12" name="TextBox 11"/>
          <p:cNvSpPr txBox="1"/>
          <p:nvPr/>
        </p:nvSpPr>
        <p:spPr>
          <a:xfrm>
            <a:off x="4359902" y="1584358"/>
            <a:ext cx="2906162" cy="341632"/>
          </a:xfrm>
          <a:prstGeom prst="rect">
            <a:avLst/>
          </a:prstGeom>
          <a:noFill/>
        </p:spPr>
        <p:txBody>
          <a:bodyPr wrap="square" rtlCol="0">
            <a:spAutoFit/>
          </a:bodyPr>
          <a:lstStyle/>
          <a:p>
            <a:r>
              <a:rPr lang="en-US" dirty="0" smtClean="0"/>
              <a:t>Patient A’s Virtual Twin</a:t>
            </a:r>
            <a:endParaRPr lang="en-US" dirty="0"/>
          </a:p>
        </p:txBody>
      </p:sp>
      <p:pic>
        <p:nvPicPr>
          <p:cNvPr id="13" name="Picture 2" descr="C:\Users\tangqx\AppData\Local\Microsoft\Windows\Temporary Internet Files\Content.IE5\Z9EBX37L\User[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54633" y="1925990"/>
            <a:ext cx="1625600" cy="1625600"/>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p:nvPr/>
        </p:nvSpPr>
        <p:spPr>
          <a:xfrm>
            <a:off x="4613400" y="1925989"/>
            <a:ext cx="2140448" cy="1625601"/>
          </a:xfrm>
          <a:prstGeom prst="rect">
            <a:avLst/>
          </a:prstGeom>
          <a:no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4" name="Straight Arrow Connector 13"/>
          <p:cNvCxnSpPr>
            <a:stCxn id="3074" idx="2"/>
          </p:cNvCxnSpPr>
          <p:nvPr/>
        </p:nvCxnSpPr>
        <p:spPr>
          <a:xfrm>
            <a:off x="2616415" y="3599004"/>
            <a:ext cx="0" cy="511269"/>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15" name="Rectangle 14"/>
          <p:cNvSpPr/>
          <p:nvPr/>
        </p:nvSpPr>
        <p:spPr>
          <a:xfrm>
            <a:off x="1376127" y="4110273"/>
            <a:ext cx="2679825" cy="57036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Outcome under the </a:t>
            </a:r>
            <a:r>
              <a:rPr lang="en-US" dirty="0" smtClean="0">
                <a:solidFill>
                  <a:srgbClr val="FF0000"/>
                </a:solidFill>
              </a:rPr>
              <a:t>assigned arm</a:t>
            </a:r>
            <a:endParaRPr lang="en-US" dirty="0">
              <a:solidFill>
                <a:srgbClr val="FF0000"/>
              </a:solidFill>
            </a:endParaRPr>
          </a:p>
        </p:txBody>
      </p:sp>
      <p:cxnSp>
        <p:nvCxnSpPr>
          <p:cNvPr id="17" name="Straight Arrow Connector 16"/>
          <p:cNvCxnSpPr/>
          <p:nvPr/>
        </p:nvCxnSpPr>
        <p:spPr>
          <a:xfrm>
            <a:off x="5713358" y="3599004"/>
            <a:ext cx="0" cy="511269"/>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18" name="Rectangle 17"/>
          <p:cNvSpPr/>
          <p:nvPr/>
        </p:nvSpPr>
        <p:spPr>
          <a:xfrm>
            <a:off x="4473070" y="4110273"/>
            <a:ext cx="2679825" cy="57036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Predicted outcome </a:t>
            </a:r>
            <a:r>
              <a:rPr lang="en-US" dirty="0" smtClean="0">
                <a:solidFill>
                  <a:schemeClr val="bg1"/>
                </a:solidFill>
              </a:rPr>
              <a:t>under the</a:t>
            </a:r>
            <a:r>
              <a:rPr lang="en-US" dirty="0" smtClean="0">
                <a:solidFill>
                  <a:srgbClr val="FF0000"/>
                </a:solidFill>
              </a:rPr>
              <a:t> other arm</a:t>
            </a:r>
            <a:endParaRPr lang="en-US" dirty="0">
              <a:solidFill>
                <a:srgbClr val="FF0000"/>
              </a:solidFill>
            </a:endParaRPr>
          </a:p>
        </p:txBody>
      </p:sp>
      <p:cxnSp>
        <p:nvCxnSpPr>
          <p:cNvPr id="19" name="Elbow Connector 18"/>
          <p:cNvCxnSpPr>
            <a:stCxn id="15" idx="2"/>
          </p:cNvCxnSpPr>
          <p:nvPr/>
        </p:nvCxnSpPr>
        <p:spPr>
          <a:xfrm rot="16200000" flipH="1">
            <a:off x="2965011" y="4431671"/>
            <a:ext cx="516047" cy="1013988"/>
          </a:xfrm>
          <a:prstGeom prst="bentConnector2">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20" name="Rectangle 19"/>
          <p:cNvSpPr/>
          <p:nvPr/>
        </p:nvSpPr>
        <p:spPr>
          <a:xfrm>
            <a:off x="3680892" y="5033726"/>
            <a:ext cx="1358019" cy="41645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Difference</a:t>
            </a:r>
            <a:endParaRPr lang="en-US" dirty="0"/>
          </a:p>
        </p:txBody>
      </p:sp>
      <p:cxnSp>
        <p:nvCxnSpPr>
          <p:cNvPr id="24" name="Elbow Connector 23"/>
          <p:cNvCxnSpPr>
            <a:stCxn id="18" idx="2"/>
            <a:endCxn id="20" idx="3"/>
          </p:cNvCxnSpPr>
          <p:nvPr/>
        </p:nvCxnSpPr>
        <p:spPr>
          <a:xfrm rot="5400000">
            <a:off x="5145290" y="4574263"/>
            <a:ext cx="561314" cy="774072"/>
          </a:xfrm>
          <a:prstGeom prst="bentConnector2">
            <a:avLst/>
          </a:prstGeom>
          <a:ln w="38100">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83206773"/>
      </p:ext>
    </p:extLst>
  </p:cSld>
  <p:clrMapOvr>
    <a:masterClrMapping/>
  </p:clrMapOvr>
  <p:timing>
    <p:tnLst>
      <p:par>
        <p:cTn id="1" dur="indefinite" restart="never" nodeType="tmRoot"/>
      </p:par>
    </p:tnLst>
  </p:timing>
</p:sld>
</file>

<file path=ppt/theme/theme1.xml><?xml version="1.0" encoding="utf-8"?>
<a:theme xmlns:a="http://schemas.openxmlformats.org/drawingml/2006/main" name="AbbVie Design 2">
  <a:themeElements>
    <a:clrScheme name="AbbVie Design 2 1">
      <a:dk1>
        <a:srgbClr val="070605"/>
      </a:dk1>
      <a:lt1>
        <a:srgbClr val="FFFFFF"/>
      </a:lt1>
      <a:dk2>
        <a:srgbClr val="DC8633"/>
      </a:dk2>
      <a:lt2>
        <a:srgbClr val="702082"/>
      </a:lt2>
      <a:accent1>
        <a:srgbClr val="7DA1C4"/>
      </a:accent1>
      <a:accent2>
        <a:srgbClr val="6BBBAE"/>
      </a:accent2>
      <a:accent3>
        <a:srgbClr val="FFFFFF"/>
      </a:accent3>
      <a:accent4>
        <a:srgbClr val="050403"/>
      </a:accent4>
      <a:accent5>
        <a:srgbClr val="BFCDDE"/>
      </a:accent5>
      <a:accent6>
        <a:srgbClr val="60A99D"/>
      </a:accent6>
      <a:hlink>
        <a:srgbClr val="84BD00"/>
      </a:hlink>
      <a:folHlink>
        <a:srgbClr val="0082BA"/>
      </a:folHlink>
    </a:clrScheme>
    <a:fontScheme name="AbbVie Design 2">
      <a:majorFont>
        <a:latin typeface="Calibri"/>
        <a:ea typeface=""/>
        <a:cs typeface="Arial"/>
      </a:majorFont>
      <a:minorFont>
        <a:latin typeface="Calibri"/>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AbbVie Design 2 1">
        <a:dk1>
          <a:srgbClr val="070605"/>
        </a:dk1>
        <a:lt1>
          <a:srgbClr val="FFFFFF"/>
        </a:lt1>
        <a:dk2>
          <a:srgbClr val="DC8633"/>
        </a:dk2>
        <a:lt2>
          <a:srgbClr val="702082"/>
        </a:lt2>
        <a:accent1>
          <a:srgbClr val="7DA1C4"/>
        </a:accent1>
        <a:accent2>
          <a:srgbClr val="6BBBAE"/>
        </a:accent2>
        <a:accent3>
          <a:srgbClr val="FFFFFF"/>
        </a:accent3>
        <a:accent4>
          <a:srgbClr val="050403"/>
        </a:accent4>
        <a:accent5>
          <a:srgbClr val="BFCDDE"/>
        </a:accent5>
        <a:accent6>
          <a:srgbClr val="60A99D"/>
        </a:accent6>
        <a:hlink>
          <a:srgbClr val="84BD00"/>
        </a:hlink>
        <a:folHlink>
          <a:srgbClr val="0082BA"/>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84D112C757FDFE46A71400D86A8CD244" ma:contentTypeVersion="1" ma:contentTypeDescription="Create a new document." ma:contentTypeScope="" ma:versionID="6d84ac09a69e095191c5cf97a2910a87">
  <xsd:schema xmlns:xsd="http://www.w3.org/2001/XMLSchema" xmlns:xs="http://www.w3.org/2001/XMLSchema" xmlns:p="http://schemas.microsoft.com/office/2006/metadata/properties" xmlns:ns1="http://schemas.microsoft.com/sharepoint/v3" targetNamespace="http://schemas.microsoft.com/office/2006/metadata/properties" ma:root="true" ma:fieldsID="a447206dab0015f8b9f8924535193e8c"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 ma:hidden="true" ma:internalName="PublishingStartDate">
      <xsd:simpleType>
        <xsd:restriction base="dms:Unknown"/>
      </xsd:simpleType>
    </xsd:element>
    <xsd:element name="PublishingExpirationDate" ma:index="9" nillable="true" ma:displayName="Scheduling End Date" ma:description=""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00D9B613-B814-42CF-9C4A-69E294DE239E}">
  <ds:schemaRef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schemas.microsoft.com/office/2006/metadata/properties"/>
    <ds:schemaRef ds:uri="http://schemas.microsoft.com/sharepoint/v3"/>
    <ds:schemaRef ds:uri="http://www.w3.org/XML/1998/namespace"/>
    <ds:schemaRef ds:uri="http://purl.org/dc/dcmitype/"/>
  </ds:schemaRefs>
</ds:datastoreItem>
</file>

<file path=customXml/itemProps2.xml><?xml version="1.0" encoding="utf-8"?>
<ds:datastoreItem xmlns:ds="http://schemas.openxmlformats.org/officeDocument/2006/customXml" ds:itemID="{C1CBB4B8-A047-4EB2-9199-FD064D2263CA}">
  <ds:schemaRefs>
    <ds:schemaRef ds:uri="http://schemas.microsoft.com/sharepoint/v3/contenttype/forms"/>
  </ds:schemaRefs>
</ds:datastoreItem>
</file>

<file path=customXml/itemProps3.xml><?xml version="1.0" encoding="utf-8"?>
<ds:datastoreItem xmlns:ds="http://schemas.openxmlformats.org/officeDocument/2006/customXml" ds:itemID="{E6961F87-B7D5-4658-ADBA-235F0F8147F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21342</TotalTime>
  <Words>2255</Words>
  <Application>Microsoft Office PowerPoint</Application>
  <PresentationFormat>On-screen Show (4:3)</PresentationFormat>
  <Paragraphs>233</Paragraphs>
  <Slides>31</Slides>
  <Notes>6</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AbbVie Design 2</vt:lpstr>
      <vt:lpstr>Use of the VG (Virtual Twins Combined with GUIDE) Method in the Development of Precision Medicines</vt:lpstr>
      <vt:lpstr>Disclosure</vt:lpstr>
      <vt:lpstr>Outline</vt:lpstr>
      <vt:lpstr>Background and Motivation</vt:lpstr>
      <vt:lpstr>Treatment Effects Are Often Heterogeneous </vt:lpstr>
      <vt:lpstr>Current Practice of Subgroup Analysis </vt:lpstr>
      <vt:lpstr>Why Use Tree-Based Methods?</vt:lpstr>
      <vt:lpstr>Tree-Based Methods for Identifying Predictive Variables</vt:lpstr>
      <vt:lpstr>The Virtual Twins (VT) method</vt:lpstr>
      <vt:lpstr>Examples of ITE</vt:lpstr>
      <vt:lpstr>Another way of estimating ITE (under research)</vt:lpstr>
      <vt:lpstr>VG Method: Combination of Virtual Twins and GUIDE</vt:lpstr>
      <vt:lpstr>The VG Method</vt:lpstr>
      <vt:lpstr>Simulations</vt:lpstr>
      <vt:lpstr>Simulations</vt:lpstr>
      <vt:lpstr>How to Fairly Compare Different Methods?</vt:lpstr>
      <vt:lpstr>Results under No Prognostic Scenario: Power vs Type I Error </vt:lpstr>
      <vt:lpstr>Results under No Prognostic Scenario: Conditional True Discovery Rate vs Type I Error  </vt:lpstr>
      <vt:lpstr>Results under No Prognostic Mix Scenario: Power vs Type I Error </vt:lpstr>
      <vt:lpstr>Results under No Prognostic Mix Scenario: True Discovery Rate vs Type I Error </vt:lpstr>
      <vt:lpstr>Results under Prognostic Scenario: Power vs Type I Error </vt:lpstr>
      <vt:lpstr>Results under Prognostic Scenario: Conditional True Discovery Rate vs Type I Error </vt:lpstr>
      <vt:lpstr>Case Study</vt:lpstr>
      <vt:lpstr>Alzheimer’s Disease Example</vt:lpstr>
      <vt:lpstr>Case study: Analysis Procedure</vt:lpstr>
      <vt:lpstr>Analysis on training dataset (N = 287)</vt:lpstr>
      <vt:lpstr>Analysis on testing dataset (N = 113)</vt:lpstr>
      <vt:lpstr>Discussion and Conclusions</vt:lpstr>
      <vt:lpstr>Discussion and Conclusions</vt:lpstr>
      <vt:lpstr>Future Work</vt:lpstr>
      <vt:lpstr>Reference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CALIBRI 32PT,  ALL CAPS. MATCH TO BRACKET COLOR</dc:title>
  <dc:creator>T, Amalorpava Mary(Cognizant)</dc:creator>
  <cp:lastModifiedBy>Xie, Wangang</cp:lastModifiedBy>
  <cp:revision>569</cp:revision>
  <cp:lastPrinted>2016-06-21T21:27:54Z</cp:lastPrinted>
  <dcterms:created xsi:type="dcterms:W3CDTF">2012-10-24T17:17:20Z</dcterms:created>
  <dcterms:modified xsi:type="dcterms:W3CDTF">2018-05-09T18:28:50Z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0x01010084D112C757FDFE46A71400D86A8CD244</vt:lpwstr>
  </property>
  <property fmtid="{D5CDD505-2E9C-101B-9397-08002B2CF9AE}" pid="3" name="_NewReviewCycle">
    <vt:lpwstr/>
  </property>
</Properties>
</file>